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63" r:id="rId6"/>
    <p:sldId id="277" r:id="rId7"/>
    <p:sldId id="267" r:id="rId8"/>
    <p:sldId id="280" r:id="rId9"/>
    <p:sldId id="279" r:id="rId10"/>
    <p:sldId id="273" r:id="rId11"/>
    <p:sldId id="266" r:id="rId12"/>
    <p:sldId id="268" r:id="rId13"/>
    <p:sldId id="269" r:id="rId14"/>
    <p:sldId id="270" r:id="rId15"/>
    <p:sldId id="271" r:id="rId16"/>
    <p:sldId id="265" r:id="rId17"/>
    <p:sldId id="274" r:id="rId18"/>
    <p:sldId id="27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73" d="100"/>
          <a:sy n="73" d="100"/>
        </p:scale>
        <p:origin x="618" y="7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6/7/2020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bbc.co.uk/bitesize/tags/zmyxxyc/year-3-and-p4-lessons" TargetMode="External"/><Relationship Id="rId7" Type="http://schemas.openxmlformats.org/officeDocument/2006/relationships/image" Target="../media/image16.png"/><Relationship Id="rId2" Type="http://schemas.openxmlformats.org/officeDocument/2006/relationships/hyperlink" Target="https://whiterosemaths.com/homelearning/year-3/"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hyperlink" Target="http://www.viewpure.com/RT-EwqgHqCk?start=0&amp;end=0"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www.viewpure.com/RT-EwqgHqCk?start=0&amp;end=0" TargetMode="External"/><Relationship Id="rId2" Type="http://schemas.openxmlformats.org/officeDocument/2006/relationships/image" Target="../media/image2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85000" lnSpcReduction="20000"/>
          </a:bodyPr>
          <a:lstStyle/>
          <a:p>
            <a:r>
              <a:rPr lang="en-US" dirty="0" smtClean="0"/>
              <a:t>W/C 8</a:t>
            </a:r>
            <a:r>
              <a:rPr lang="en-US" baseline="30000" dirty="0" smtClean="0"/>
              <a:t>st</a:t>
            </a:r>
            <a:r>
              <a:rPr lang="en-US" dirty="0" smtClean="0"/>
              <a:t> June 2020</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fontScale="90000"/>
          </a:bodyPr>
          <a:lstStyle/>
          <a:p>
            <a:pPr algn="ctr"/>
            <a:r>
              <a:rPr lang="en-US" dirty="0" smtClean="0"/>
              <a:t>Home Learning Year 3</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Respect, Resilience, Pride,  Courage, Team Work </a:t>
            </a:r>
            <a:endParaRPr lang="ru-RU" dirty="0"/>
          </a:p>
        </p:txBody>
      </p:sp>
      <p:pic>
        <p:nvPicPr>
          <p:cNvPr id="5" name="Picture Placeholder 4"/>
          <p:cNvPicPr>
            <a:picLocks noGrp="1" noChangeAspect="1"/>
          </p:cNvPicPr>
          <p:nvPr>
            <p:ph type="pic" sz="quarter" idx="15"/>
          </p:nvPr>
        </p:nvPicPr>
        <p:blipFill>
          <a:blip r:embed="rId2"/>
          <a:srcRect t="7350" b="7350"/>
          <a:stretch>
            <a:fillRect/>
          </a:stretch>
        </p:blipFill>
        <p:spPr>
          <a:xfrm rot="20989480">
            <a:off x="631157" y="1900919"/>
            <a:ext cx="4472043" cy="3814547"/>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baseline="30000" dirty="0" smtClean="0"/>
              <a:t>Wednesday 8th</a:t>
            </a:r>
            <a:r>
              <a:rPr lang="en-US" dirty="0" smtClean="0"/>
              <a:t> June </a:t>
            </a:r>
            <a:endParaRPr lang="en-US" dirty="0"/>
          </a:p>
        </p:txBody>
      </p:sp>
      <p:pic>
        <p:nvPicPr>
          <p:cNvPr id="10" name="Picture 9"/>
          <p:cNvPicPr>
            <a:picLocks noChangeAspect="1"/>
          </p:cNvPicPr>
          <p:nvPr/>
        </p:nvPicPr>
        <p:blipFill>
          <a:blip r:embed="rId2"/>
          <a:stretch>
            <a:fillRect/>
          </a:stretch>
        </p:blipFill>
        <p:spPr>
          <a:xfrm>
            <a:off x="224055" y="4706688"/>
            <a:ext cx="2864745" cy="2016780"/>
          </a:xfrm>
          <a:prstGeom prst="rect">
            <a:avLst/>
          </a:prstGeom>
        </p:spPr>
      </p:pic>
      <p:sp>
        <p:nvSpPr>
          <p:cNvPr id="2" name="TextBox 1"/>
          <p:cNvSpPr txBox="1"/>
          <p:nvPr/>
        </p:nvSpPr>
        <p:spPr>
          <a:xfrm>
            <a:off x="5392271" y="322729"/>
            <a:ext cx="6092600" cy="584775"/>
          </a:xfrm>
          <a:prstGeom prst="rect">
            <a:avLst/>
          </a:prstGeom>
          <a:noFill/>
        </p:spPr>
        <p:txBody>
          <a:bodyPr wrap="square" rtlCol="0">
            <a:spAutoFit/>
          </a:bodyPr>
          <a:lstStyle/>
          <a:p>
            <a:r>
              <a:rPr lang="en-US" sz="3200" b="1" u="sng" dirty="0" smtClean="0">
                <a:solidFill>
                  <a:schemeClr val="accent6">
                    <a:lumMod val="50000"/>
                  </a:schemeClr>
                </a:solidFill>
                <a:latin typeface="Letter-join 1" panose="02000505000000020003" pitchFamily="50" charset="0"/>
              </a:rPr>
              <a:t>LC: To use noun phrases</a:t>
            </a:r>
            <a:endParaRPr lang="en-US" sz="3200" b="1" u="sng" dirty="0">
              <a:solidFill>
                <a:schemeClr val="accent6">
                  <a:lumMod val="50000"/>
                </a:schemeClr>
              </a:solidFill>
              <a:latin typeface="Letter-join 1" panose="02000505000000020003" pitchFamily="50" charset="0"/>
            </a:endParaRPr>
          </a:p>
        </p:txBody>
      </p:sp>
      <p:sp>
        <p:nvSpPr>
          <p:cNvPr id="9" name="TextBox 8"/>
          <p:cNvSpPr txBox="1"/>
          <p:nvPr/>
        </p:nvSpPr>
        <p:spPr>
          <a:xfrm>
            <a:off x="600365" y="1481025"/>
            <a:ext cx="11205636" cy="2862322"/>
          </a:xfrm>
          <a:prstGeom prst="rect">
            <a:avLst/>
          </a:prstGeom>
          <a:noFill/>
        </p:spPr>
        <p:txBody>
          <a:bodyPr wrap="square" rtlCol="0">
            <a:spAutoFit/>
          </a:bodyPr>
          <a:lstStyle/>
          <a:p>
            <a:r>
              <a:rPr lang="en-US" dirty="0" smtClean="0">
                <a:latin typeface="Letter-join 1" panose="02000505000000020003" pitchFamily="50" charset="0"/>
              </a:rPr>
              <a:t>Last week you came up with adjectives to describe a forest. This time we would like you to create 2A sentences to describe parts of the characters in the story. A 2A sentence is where you use 2 adjectives before a noun to describe it. </a:t>
            </a:r>
            <a:endParaRPr lang="en-US" dirty="0">
              <a:latin typeface="Letter-join 1" panose="02000505000000020003" pitchFamily="50" charset="0"/>
            </a:endParaRPr>
          </a:p>
          <a:p>
            <a:endParaRPr lang="en-US" dirty="0" smtClean="0">
              <a:latin typeface="Letter-join 1" panose="02000505000000020003" pitchFamily="50" charset="0"/>
            </a:endParaRPr>
          </a:p>
          <a:p>
            <a:r>
              <a:rPr lang="en-US" dirty="0" smtClean="0">
                <a:latin typeface="Letter-join 1" panose="02000505000000020003" pitchFamily="50" charset="0"/>
              </a:rPr>
              <a:t>Example:  Enormous, sharp teeth</a:t>
            </a:r>
          </a:p>
          <a:p>
            <a:endParaRPr lang="en-US" dirty="0">
              <a:latin typeface="Letter-join 1" panose="02000505000000020003" pitchFamily="50" charset="0"/>
            </a:endParaRPr>
          </a:p>
          <a:p>
            <a:r>
              <a:rPr lang="en-US" dirty="0" smtClean="0">
                <a:latin typeface="Letter-join 1" panose="02000505000000020003" pitchFamily="50" charset="0"/>
              </a:rPr>
              <a:t>Think about:</a:t>
            </a:r>
          </a:p>
          <a:p>
            <a:r>
              <a:rPr lang="en-US" dirty="0" smtClean="0">
                <a:latin typeface="Letter-join 1" panose="02000505000000020003" pitchFamily="50" charset="0"/>
              </a:rPr>
              <a:t>What are the wolf’s ears like?</a:t>
            </a:r>
          </a:p>
          <a:p>
            <a:r>
              <a:rPr lang="en-US" dirty="0" smtClean="0">
                <a:latin typeface="Letter-join 1" panose="02000505000000020003" pitchFamily="50" charset="0"/>
              </a:rPr>
              <a:t>What is Little Red Riding Hood’s cape like?</a:t>
            </a:r>
          </a:p>
          <a:p>
            <a:r>
              <a:rPr lang="en-US" dirty="0" smtClean="0">
                <a:latin typeface="Letter-join 1" panose="02000505000000020003" pitchFamily="50" charset="0"/>
              </a:rPr>
              <a:t>What is the Grandma’s hair like?</a:t>
            </a:r>
            <a:endParaRPr lang="en-US" dirty="0">
              <a:latin typeface="Letter-join 1" panose="02000505000000020003" pitchFamily="50" charset="0"/>
            </a:endParaRPr>
          </a:p>
        </p:txBody>
      </p:sp>
      <p:pic>
        <p:nvPicPr>
          <p:cNvPr id="7" name="Picture 6"/>
          <p:cNvPicPr>
            <a:picLocks noChangeAspect="1"/>
          </p:cNvPicPr>
          <p:nvPr/>
        </p:nvPicPr>
        <p:blipFill rotWithShape="1">
          <a:blip r:embed="rId3"/>
          <a:srcRect l="28701" t="24501" r="30621" b="29548"/>
          <a:stretch/>
        </p:blipFill>
        <p:spPr>
          <a:xfrm>
            <a:off x="6895357" y="2650211"/>
            <a:ext cx="4268386" cy="2712203"/>
          </a:xfrm>
          <a:prstGeom prst="rect">
            <a:avLst/>
          </a:prstGeom>
          <a:ln>
            <a:solidFill>
              <a:schemeClr val="accent1"/>
            </a:solidFill>
          </a:ln>
        </p:spPr>
      </p:pic>
      <p:sp>
        <p:nvSpPr>
          <p:cNvPr id="11" name="TextBox 10"/>
          <p:cNvSpPr txBox="1"/>
          <p:nvPr/>
        </p:nvSpPr>
        <p:spPr>
          <a:xfrm>
            <a:off x="3425125" y="4706688"/>
            <a:ext cx="2913682" cy="1477328"/>
          </a:xfrm>
          <a:prstGeom prst="rect">
            <a:avLst/>
          </a:prstGeom>
          <a:noFill/>
        </p:spPr>
        <p:txBody>
          <a:bodyPr wrap="square" rtlCol="0">
            <a:spAutoFit/>
          </a:bodyPr>
          <a:lstStyle/>
          <a:p>
            <a:r>
              <a:rPr lang="en-GB" dirty="0" smtClean="0">
                <a:solidFill>
                  <a:srgbClr val="00B050"/>
                </a:solidFill>
                <a:latin typeface="Letter-join 1" panose="02000505000000020003" pitchFamily="50" charset="0"/>
              </a:rPr>
              <a:t>Challenge question:</a:t>
            </a:r>
          </a:p>
          <a:p>
            <a:r>
              <a:rPr lang="en-GB" dirty="0" smtClean="0">
                <a:solidFill>
                  <a:srgbClr val="00B050"/>
                </a:solidFill>
                <a:latin typeface="Letter-join 1" panose="02000505000000020003" pitchFamily="50" charset="0"/>
              </a:rPr>
              <a:t>Are you using the best adjectives that you can? Are they appropriate?</a:t>
            </a:r>
            <a:endParaRPr lang="en-GB" dirty="0">
              <a:solidFill>
                <a:srgbClr val="00B050"/>
              </a:solidFill>
              <a:latin typeface="Letter-join 1" panose="02000505000000020003" pitchFamily="50" charset="0"/>
            </a:endParaRPr>
          </a:p>
        </p:txBody>
      </p:sp>
    </p:spTree>
    <p:extLst>
      <p:ext uri="{BB962C8B-B14F-4D97-AF65-F5344CB8AC3E}">
        <p14:creationId xmlns:p14="http://schemas.microsoft.com/office/powerpoint/2010/main" val="186833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Thursday 9th June </a:t>
            </a:r>
            <a:endParaRPr lang="en-US" sz="3600" dirty="0"/>
          </a:p>
        </p:txBody>
      </p:sp>
      <p:sp>
        <p:nvSpPr>
          <p:cNvPr id="5" name="TextBox 4"/>
          <p:cNvSpPr txBox="1"/>
          <p:nvPr/>
        </p:nvSpPr>
        <p:spPr>
          <a:xfrm>
            <a:off x="5658476" y="516913"/>
            <a:ext cx="6415330" cy="707886"/>
          </a:xfrm>
          <a:prstGeom prst="rect">
            <a:avLst/>
          </a:prstGeom>
          <a:noFill/>
        </p:spPr>
        <p:txBody>
          <a:bodyPr wrap="square" rtlCol="0">
            <a:spAutoFit/>
          </a:bodyPr>
          <a:lstStyle/>
          <a:p>
            <a:r>
              <a:rPr lang="en-US" sz="4000" b="1" u="sng" dirty="0" smtClean="0">
                <a:solidFill>
                  <a:schemeClr val="accent6">
                    <a:lumMod val="50000"/>
                  </a:schemeClr>
                </a:solidFill>
                <a:latin typeface="Letter-join 1" panose="02000505000000020003" pitchFamily="50" charset="0"/>
              </a:rPr>
              <a:t>LC: To plan my ideas</a:t>
            </a:r>
            <a:endParaRPr lang="en-US" sz="4000" b="1" u="sng" dirty="0">
              <a:solidFill>
                <a:schemeClr val="accent6">
                  <a:lumMod val="50000"/>
                </a:schemeClr>
              </a:solidFill>
              <a:latin typeface="Letter-join 1" panose="02000505000000020003" pitchFamily="50" charset="0"/>
            </a:endParaRPr>
          </a:p>
        </p:txBody>
      </p:sp>
      <p:sp>
        <p:nvSpPr>
          <p:cNvPr id="6" name="TextBox 5"/>
          <p:cNvSpPr txBox="1"/>
          <p:nvPr/>
        </p:nvSpPr>
        <p:spPr>
          <a:xfrm>
            <a:off x="153208" y="1919315"/>
            <a:ext cx="3494702" cy="2308324"/>
          </a:xfrm>
          <a:prstGeom prst="rect">
            <a:avLst/>
          </a:prstGeom>
          <a:noFill/>
        </p:spPr>
        <p:txBody>
          <a:bodyPr wrap="square" rtlCol="0">
            <a:spAutoFit/>
          </a:bodyPr>
          <a:lstStyle/>
          <a:p>
            <a:r>
              <a:rPr lang="en-US" dirty="0" smtClean="0">
                <a:latin typeface="Letter-join 1" panose="02000505000000020003" pitchFamily="50" charset="0"/>
              </a:rPr>
              <a:t>Task: Today you need to plan your retelling of the story of Little Red Riding Hood. Create a story S of the key events, adding any extra information that will help you write your story. </a:t>
            </a:r>
          </a:p>
          <a:p>
            <a:endParaRPr lang="en-US" dirty="0">
              <a:latin typeface="Letter-join 1" panose="02000505000000020003" pitchFamily="50" charset="0"/>
            </a:endParaRPr>
          </a:p>
        </p:txBody>
      </p:sp>
      <p:pic>
        <p:nvPicPr>
          <p:cNvPr id="10" name="Picture 9"/>
          <p:cNvPicPr>
            <a:picLocks noChangeAspect="1"/>
          </p:cNvPicPr>
          <p:nvPr/>
        </p:nvPicPr>
        <p:blipFill>
          <a:blip r:embed="rId2"/>
          <a:stretch>
            <a:fillRect/>
          </a:stretch>
        </p:blipFill>
        <p:spPr>
          <a:xfrm>
            <a:off x="8364070" y="6043992"/>
            <a:ext cx="1757643" cy="580137"/>
          </a:xfrm>
          <a:prstGeom prst="rect">
            <a:avLst/>
          </a:prstGeom>
        </p:spPr>
      </p:pic>
      <p:sp>
        <p:nvSpPr>
          <p:cNvPr id="11" name="TextBox 10"/>
          <p:cNvSpPr txBox="1"/>
          <p:nvPr/>
        </p:nvSpPr>
        <p:spPr>
          <a:xfrm>
            <a:off x="7231069" y="91855"/>
            <a:ext cx="3270143" cy="6447919"/>
          </a:xfrm>
          <a:prstGeom prst="rect">
            <a:avLst/>
          </a:prstGeom>
          <a:noFill/>
        </p:spPr>
        <p:txBody>
          <a:bodyPr wrap="square" rtlCol="0">
            <a:spAutoFit/>
          </a:bodyPr>
          <a:lstStyle/>
          <a:p>
            <a:pPr algn="ctr"/>
            <a:r>
              <a:rPr lang="en-GB" sz="41300" dirty="0" smtClean="0">
                <a:solidFill>
                  <a:schemeClr val="accent4">
                    <a:lumMod val="50000"/>
                  </a:schemeClr>
                </a:solidFill>
              </a:rPr>
              <a:t>S</a:t>
            </a:r>
            <a:endParaRPr lang="en-GB" sz="41300" dirty="0">
              <a:solidFill>
                <a:schemeClr val="accent4">
                  <a:lumMod val="50000"/>
                </a:schemeClr>
              </a:solidFill>
            </a:endParaRPr>
          </a:p>
        </p:txBody>
      </p:sp>
      <p:sp>
        <p:nvSpPr>
          <p:cNvPr id="12" name="TextBox 11"/>
          <p:cNvSpPr txBox="1"/>
          <p:nvPr/>
        </p:nvSpPr>
        <p:spPr>
          <a:xfrm>
            <a:off x="9562454" y="1611824"/>
            <a:ext cx="2061275" cy="1200329"/>
          </a:xfrm>
          <a:prstGeom prst="rect">
            <a:avLst/>
          </a:prstGeom>
          <a:noFill/>
          <a:ln>
            <a:solidFill>
              <a:schemeClr val="accent1"/>
            </a:solidFill>
          </a:ln>
        </p:spPr>
        <p:txBody>
          <a:bodyPr wrap="square" rtlCol="0">
            <a:spAutoFit/>
          </a:bodyPr>
          <a:lstStyle/>
          <a:p>
            <a:r>
              <a:rPr lang="en-GB" dirty="0" smtClean="0">
                <a:ln>
                  <a:solidFill>
                    <a:sysClr val="windowText" lastClr="000000"/>
                  </a:solidFill>
                </a:ln>
              </a:rPr>
              <a:t>Start</a:t>
            </a:r>
          </a:p>
          <a:p>
            <a:endParaRPr lang="en-GB" dirty="0">
              <a:ln>
                <a:solidFill>
                  <a:sysClr val="windowText" lastClr="000000"/>
                </a:solidFill>
              </a:ln>
            </a:endParaRPr>
          </a:p>
          <a:p>
            <a:endParaRPr lang="en-GB" dirty="0" smtClean="0">
              <a:ln>
                <a:solidFill>
                  <a:sysClr val="windowText" lastClr="000000"/>
                </a:solidFill>
              </a:ln>
            </a:endParaRPr>
          </a:p>
          <a:p>
            <a:endParaRPr lang="en-GB" dirty="0">
              <a:ln>
                <a:solidFill>
                  <a:sysClr val="windowText" lastClr="000000"/>
                </a:solidFill>
              </a:ln>
            </a:endParaRPr>
          </a:p>
        </p:txBody>
      </p:sp>
      <p:sp>
        <p:nvSpPr>
          <p:cNvPr id="13" name="TextBox 12"/>
          <p:cNvSpPr txBox="1"/>
          <p:nvPr/>
        </p:nvSpPr>
        <p:spPr>
          <a:xfrm>
            <a:off x="5928585" y="2434066"/>
            <a:ext cx="2061275" cy="1200329"/>
          </a:xfrm>
          <a:prstGeom prst="rect">
            <a:avLst/>
          </a:prstGeom>
          <a:noFill/>
          <a:ln>
            <a:solidFill>
              <a:schemeClr val="accent1"/>
            </a:solidFill>
          </a:ln>
        </p:spPr>
        <p:txBody>
          <a:bodyPr wrap="square" rtlCol="0">
            <a:spAutoFit/>
          </a:bodyPr>
          <a:lstStyle/>
          <a:p>
            <a:r>
              <a:rPr lang="en-GB" dirty="0" smtClean="0">
                <a:ln>
                  <a:solidFill>
                    <a:sysClr val="windowText" lastClr="000000"/>
                  </a:solidFill>
                </a:ln>
              </a:rPr>
              <a:t>Middle</a:t>
            </a:r>
          </a:p>
          <a:p>
            <a:endParaRPr lang="en-GB" dirty="0">
              <a:ln>
                <a:solidFill>
                  <a:sysClr val="windowText" lastClr="000000"/>
                </a:solidFill>
              </a:ln>
            </a:endParaRPr>
          </a:p>
          <a:p>
            <a:endParaRPr lang="en-GB" dirty="0" smtClean="0">
              <a:ln>
                <a:solidFill>
                  <a:sysClr val="windowText" lastClr="000000"/>
                </a:solidFill>
              </a:ln>
            </a:endParaRPr>
          </a:p>
          <a:p>
            <a:endParaRPr lang="en-GB" dirty="0">
              <a:ln>
                <a:solidFill>
                  <a:sysClr val="windowText" lastClr="000000"/>
                </a:solidFill>
              </a:ln>
            </a:endParaRPr>
          </a:p>
        </p:txBody>
      </p:sp>
      <p:sp>
        <p:nvSpPr>
          <p:cNvPr id="14" name="TextBox 13"/>
          <p:cNvSpPr txBox="1"/>
          <p:nvPr/>
        </p:nvSpPr>
        <p:spPr>
          <a:xfrm>
            <a:off x="9727550" y="4765949"/>
            <a:ext cx="2061275" cy="1200329"/>
          </a:xfrm>
          <a:prstGeom prst="rect">
            <a:avLst/>
          </a:prstGeom>
          <a:noFill/>
          <a:ln>
            <a:solidFill>
              <a:schemeClr val="accent1"/>
            </a:solidFill>
          </a:ln>
        </p:spPr>
        <p:txBody>
          <a:bodyPr wrap="square" rtlCol="0">
            <a:spAutoFit/>
          </a:bodyPr>
          <a:lstStyle/>
          <a:p>
            <a:r>
              <a:rPr lang="en-GB" dirty="0" smtClean="0">
                <a:ln>
                  <a:solidFill>
                    <a:sysClr val="windowText" lastClr="000000"/>
                  </a:solidFill>
                </a:ln>
              </a:rPr>
              <a:t>End</a:t>
            </a:r>
          </a:p>
          <a:p>
            <a:endParaRPr lang="en-GB" dirty="0">
              <a:ln>
                <a:solidFill>
                  <a:sysClr val="windowText" lastClr="000000"/>
                </a:solidFill>
              </a:ln>
            </a:endParaRPr>
          </a:p>
          <a:p>
            <a:endParaRPr lang="en-GB" dirty="0" smtClean="0">
              <a:ln>
                <a:solidFill>
                  <a:sysClr val="windowText" lastClr="000000"/>
                </a:solidFill>
              </a:ln>
            </a:endParaRPr>
          </a:p>
          <a:p>
            <a:endParaRPr lang="en-GB" dirty="0">
              <a:ln>
                <a:solidFill>
                  <a:sysClr val="windowText" lastClr="000000"/>
                </a:solidFill>
              </a:ln>
            </a:endParaRPr>
          </a:p>
        </p:txBody>
      </p:sp>
      <p:sp>
        <p:nvSpPr>
          <p:cNvPr id="15" name="Rectangle 14"/>
          <p:cNvSpPr/>
          <p:nvPr/>
        </p:nvSpPr>
        <p:spPr>
          <a:xfrm>
            <a:off x="1538972" y="5218663"/>
            <a:ext cx="6096000" cy="923330"/>
          </a:xfrm>
          <a:prstGeom prst="rect">
            <a:avLst/>
          </a:prstGeom>
        </p:spPr>
        <p:txBody>
          <a:bodyPr>
            <a:spAutoFit/>
          </a:bodyPr>
          <a:lstStyle/>
          <a:p>
            <a:r>
              <a:rPr lang="en-US" dirty="0">
                <a:solidFill>
                  <a:srgbClr val="00B050"/>
                </a:solidFill>
                <a:latin typeface="Letter-join 1" panose="02000505000000020003" pitchFamily="50" charset="0"/>
              </a:rPr>
              <a:t>Challenge: Add time conjunctions to help you connect the different parts of your story e.g. first, after that, next, finally</a:t>
            </a:r>
          </a:p>
        </p:txBody>
      </p:sp>
    </p:spTree>
    <p:extLst>
      <p:ext uri="{BB962C8B-B14F-4D97-AF65-F5344CB8AC3E}">
        <p14:creationId xmlns:p14="http://schemas.microsoft.com/office/powerpoint/2010/main" val="220834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96205" y="481059"/>
            <a:ext cx="2314084" cy="1325563"/>
          </a:xfrm>
        </p:spPr>
        <p:txBody>
          <a:bodyPr anchor="t">
            <a:normAutofit/>
          </a:bodyPr>
          <a:lstStyle/>
          <a:p>
            <a:r>
              <a:rPr lang="en-US" sz="3600" dirty="0" smtClean="0"/>
              <a:t>Friday 5th June </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Autofit/>
          </a:bodyPr>
          <a:lstStyle/>
          <a:p>
            <a:r>
              <a:rPr lang="en-US" sz="2800" b="1" u="sng" dirty="0" smtClean="0">
                <a:solidFill>
                  <a:schemeClr val="accent6">
                    <a:lumMod val="50000"/>
                  </a:schemeClr>
                </a:solidFill>
                <a:latin typeface="Letter-join 1" panose="02000505000000020003" pitchFamily="50" charset="0"/>
              </a:rPr>
              <a:t>LC: To write a setting description.</a:t>
            </a:r>
          </a:p>
          <a:p>
            <a:r>
              <a:rPr lang="en-US" sz="2800" dirty="0" smtClean="0">
                <a:solidFill>
                  <a:schemeClr val="accent6">
                    <a:lumMod val="50000"/>
                  </a:schemeClr>
                </a:solidFill>
                <a:latin typeface="Letter-join 1" panose="02000505000000020003" pitchFamily="50" charset="0"/>
              </a:rPr>
              <a:t>Task:</a:t>
            </a:r>
          </a:p>
          <a:p>
            <a:r>
              <a:rPr lang="en-US" sz="2800" dirty="0" smtClean="0">
                <a:solidFill>
                  <a:schemeClr val="accent6">
                    <a:lumMod val="50000"/>
                  </a:schemeClr>
                </a:solidFill>
                <a:latin typeface="Letter-join 1" panose="02000505000000020003" pitchFamily="50" charset="0"/>
              </a:rPr>
              <a:t>Today you are going to use your plan to rewrite the story of Little Red Riding Hood</a:t>
            </a:r>
          </a:p>
          <a:p>
            <a:endParaRPr lang="en-US" sz="4400" dirty="0">
              <a:solidFill>
                <a:schemeClr val="accent2"/>
              </a:solidFill>
              <a:latin typeface="Letter-join 1" panose="02000505000000020003" pitchFamily="50" charset="0"/>
            </a:endParaRPr>
          </a:p>
          <a:p>
            <a:r>
              <a:rPr lang="en-US" sz="2000" dirty="0" smtClean="0">
                <a:solidFill>
                  <a:schemeClr val="accent2"/>
                </a:solidFill>
                <a:latin typeface="Letter-join 1" panose="02000505000000020003" pitchFamily="50" charset="0"/>
              </a:rPr>
              <a:t>SC:</a:t>
            </a:r>
          </a:p>
          <a:p>
            <a:r>
              <a:rPr lang="en-US" sz="2000" dirty="0" smtClean="0">
                <a:solidFill>
                  <a:schemeClr val="accent2"/>
                </a:solidFill>
                <a:latin typeface="Letter-join 1" panose="02000505000000020003" pitchFamily="50" charset="0"/>
              </a:rPr>
              <a:t>Adjectives (describing words)</a:t>
            </a:r>
          </a:p>
          <a:p>
            <a:r>
              <a:rPr lang="en-US" sz="2000" dirty="0" smtClean="0">
                <a:solidFill>
                  <a:schemeClr val="accent2"/>
                </a:solidFill>
                <a:latin typeface="Letter-join 1" panose="02000505000000020003" pitchFamily="50" charset="0"/>
              </a:rPr>
              <a:t>2A sentences</a:t>
            </a:r>
          </a:p>
          <a:p>
            <a:r>
              <a:rPr lang="en-US" sz="2000" dirty="0" smtClean="0">
                <a:solidFill>
                  <a:schemeClr val="accent2"/>
                </a:solidFill>
                <a:latin typeface="Letter-join 1" panose="02000505000000020003" pitchFamily="50" charset="0"/>
              </a:rPr>
              <a:t>Capital letters and full stops</a:t>
            </a:r>
          </a:p>
          <a:p>
            <a:r>
              <a:rPr lang="en-US" sz="2000" dirty="0" smtClean="0">
                <a:solidFill>
                  <a:schemeClr val="accent2"/>
                </a:solidFill>
                <a:latin typeface="Letter-join 1" panose="02000505000000020003" pitchFamily="50" charset="0"/>
              </a:rPr>
              <a:t>Time </a:t>
            </a:r>
            <a:r>
              <a:rPr lang="en-US" sz="2000" dirty="0" err="1" smtClean="0">
                <a:solidFill>
                  <a:schemeClr val="accent2"/>
                </a:solidFill>
                <a:latin typeface="Letter-join 1" panose="02000505000000020003" pitchFamily="50" charset="0"/>
              </a:rPr>
              <a:t>conjuctions</a:t>
            </a:r>
            <a:r>
              <a:rPr lang="en-US" sz="2000" dirty="0" smtClean="0">
                <a:solidFill>
                  <a:schemeClr val="accent2"/>
                </a:solidFill>
                <a:latin typeface="Letter-join 1" panose="02000505000000020003" pitchFamily="50" charset="0"/>
              </a:rPr>
              <a:t> </a:t>
            </a:r>
            <a:r>
              <a:rPr lang="en-US" sz="2000" dirty="0" smtClean="0">
                <a:solidFill>
                  <a:schemeClr val="accent4">
                    <a:lumMod val="50000"/>
                  </a:schemeClr>
                </a:solidFill>
                <a:latin typeface="Letter-join 1" panose="02000505000000020003" pitchFamily="50" charset="0"/>
              </a:rPr>
              <a:t>(first, next)</a:t>
            </a:r>
          </a:p>
          <a:p>
            <a:r>
              <a:rPr lang="en-US" sz="2000" dirty="0" smtClean="0">
                <a:solidFill>
                  <a:srgbClr val="0070C0"/>
                </a:solidFill>
                <a:latin typeface="Letter-join 1" panose="02000505000000020003" pitchFamily="50" charset="0"/>
              </a:rPr>
              <a:t>Paragraphs for change in time and place</a:t>
            </a:r>
          </a:p>
          <a:p>
            <a:r>
              <a:rPr lang="en-US" sz="2000" dirty="0" smtClean="0">
                <a:solidFill>
                  <a:schemeClr val="accent2"/>
                </a:solidFill>
                <a:latin typeface="Letter-join 1" panose="02000505000000020003" pitchFamily="50" charset="0"/>
              </a:rPr>
              <a:t>Third person </a:t>
            </a:r>
            <a:r>
              <a:rPr lang="en-US" sz="2000" i="1" dirty="0" smtClean="0">
                <a:solidFill>
                  <a:schemeClr val="accent6">
                    <a:lumMod val="50000"/>
                  </a:schemeClr>
                </a:solidFill>
                <a:latin typeface="Letter-join 1" panose="02000505000000020003" pitchFamily="50" charset="0"/>
              </a:rPr>
              <a:t>(She could see…)</a:t>
            </a:r>
          </a:p>
        </p:txBody>
      </p:sp>
      <p:pic>
        <p:nvPicPr>
          <p:cNvPr id="5" name="Picture 4"/>
          <p:cNvPicPr>
            <a:picLocks noChangeAspect="1"/>
          </p:cNvPicPr>
          <p:nvPr/>
        </p:nvPicPr>
        <p:blipFill>
          <a:blip r:embed="rId2"/>
          <a:stretch>
            <a:fillRect/>
          </a:stretch>
        </p:blipFill>
        <p:spPr>
          <a:xfrm>
            <a:off x="9513836" y="271339"/>
            <a:ext cx="2292164" cy="872501"/>
          </a:xfrm>
          <a:prstGeom prst="rect">
            <a:avLst/>
          </a:prstGeom>
        </p:spPr>
      </p:pic>
    </p:spTree>
    <p:extLst>
      <p:ext uri="{BB962C8B-B14F-4D97-AF65-F5344CB8AC3E}">
        <p14:creationId xmlns:p14="http://schemas.microsoft.com/office/powerpoint/2010/main" val="1918583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Spellings list</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Autofit/>
          </a:bodyPr>
          <a:lstStyle/>
          <a:p>
            <a:r>
              <a:rPr lang="en-US" sz="2400" dirty="0" smtClean="0">
                <a:solidFill>
                  <a:schemeClr val="accent2"/>
                </a:solidFill>
                <a:latin typeface="Letter-join 1" panose="02000505000000020003" pitchFamily="50" charset="0"/>
              </a:rPr>
              <a:t>Arrive</a:t>
            </a:r>
          </a:p>
          <a:p>
            <a:r>
              <a:rPr lang="en-US" sz="2400" dirty="0" smtClean="0">
                <a:solidFill>
                  <a:schemeClr val="accent2"/>
                </a:solidFill>
                <a:latin typeface="Letter-join 1" panose="02000505000000020003" pitchFamily="50" charset="0"/>
              </a:rPr>
              <a:t>accident</a:t>
            </a:r>
          </a:p>
          <a:p>
            <a:r>
              <a:rPr lang="en-US" sz="2400" dirty="0" smtClean="0">
                <a:solidFill>
                  <a:schemeClr val="accent2"/>
                </a:solidFill>
                <a:latin typeface="Letter-join 1" panose="02000505000000020003" pitchFamily="50" charset="0"/>
              </a:rPr>
              <a:t>Actual</a:t>
            </a:r>
          </a:p>
          <a:p>
            <a:r>
              <a:rPr lang="en-US" sz="2400" dirty="0" smtClean="0">
                <a:solidFill>
                  <a:schemeClr val="accent2"/>
                </a:solidFill>
                <a:latin typeface="Letter-join 1" panose="02000505000000020003" pitchFamily="50" charset="0"/>
              </a:rPr>
              <a:t>Appear</a:t>
            </a:r>
          </a:p>
          <a:p>
            <a:r>
              <a:rPr lang="en-US" sz="2400" dirty="0" smtClean="0">
                <a:solidFill>
                  <a:schemeClr val="accent2"/>
                </a:solidFill>
                <a:latin typeface="Letter-join 1" panose="02000505000000020003" pitchFamily="50" charset="0"/>
              </a:rPr>
              <a:t>Breath</a:t>
            </a:r>
          </a:p>
          <a:p>
            <a:r>
              <a:rPr lang="en-US" sz="2400" dirty="0" smtClean="0">
                <a:solidFill>
                  <a:schemeClr val="accent2"/>
                </a:solidFill>
                <a:latin typeface="Letter-join 1" panose="02000505000000020003" pitchFamily="50" charset="0"/>
              </a:rPr>
              <a:t>Build</a:t>
            </a:r>
          </a:p>
          <a:p>
            <a:r>
              <a:rPr lang="en-US" sz="2400" dirty="0" smtClean="0">
                <a:solidFill>
                  <a:schemeClr val="accent2"/>
                </a:solidFill>
                <a:latin typeface="Letter-join 1" panose="02000505000000020003" pitchFamily="50" charset="0"/>
              </a:rPr>
              <a:t>Busy</a:t>
            </a:r>
          </a:p>
          <a:p>
            <a:r>
              <a:rPr lang="en-US" sz="2400" dirty="0" smtClean="0">
                <a:solidFill>
                  <a:schemeClr val="accent2"/>
                </a:solidFill>
                <a:latin typeface="Letter-join 1" panose="02000505000000020003" pitchFamily="50" charset="0"/>
              </a:rPr>
              <a:t>Circle</a:t>
            </a:r>
          </a:p>
          <a:p>
            <a:r>
              <a:rPr lang="en-US" sz="2400" dirty="0" smtClean="0">
                <a:solidFill>
                  <a:schemeClr val="accent2"/>
                </a:solidFill>
                <a:latin typeface="Letter-join 1" panose="02000505000000020003" pitchFamily="50" charset="0"/>
              </a:rPr>
              <a:t>Decide</a:t>
            </a:r>
          </a:p>
          <a:p>
            <a:r>
              <a:rPr lang="en-US" sz="2400" dirty="0" smtClean="0">
                <a:solidFill>
                  <a:schemeClr val="accent2"/>
                </a:solidFill>
                <a:latin typeface="Letter-join 1" panose="02000505000000020003" pitchFamily="50" charset="0"/>
              </a:rPr>
              <a:t>Earth</a:t>
            </a:r>
          </a:p>
          <a:p>
            <a:endParaRPr lang="en-US" sz="2400" dirty="0" smtClean="0">
              <a:solidFill>
                <a:schemeClr val="accent2"/>
              </a:solidFill>
              <a:latin typeface="Letter-join 1" panose="02000505000000020003" pitchFamily="50" charset="0"/>
            </a:endParaRPr>
          </a:p>
        </p:txBody>
      </p:sp>
      <p:pic>
        <p:nvPicPr>
          <p:cNvPr id="5" name="Picture 4"/>
          <p:cNvPicPr>
            <a:picLocks noChangeAspect="1"/>
          </p:cNvPicPr>
          <p:nvPr/>
        </p:nvPicPr>
        <p:blipFill>
          <a:blip r:embed="rId2"/>
          <a:stretch>
            <a:fillRect/>
          </a:stretch>
        </p:blipFill>
        <p:spPr>
          <a:xfrm>
            <a:off x="8550368" y="532990"/>
            <a:ext cx="2086256" cy="2997727"/>
          </a:xfrm>
          <a:prstGeom prst="rect">
            <a:avLst/>
          </a:prstGeom>
        </p:spPr>
      </p:pic>
      <p:sp>
        <p:nvSpPr>
          <p:cNvPr id="2" name="Rectangle 1"/>
          <p:cNvSpPr/>
          <p:nvPr/>
        </p:nvSpPr>
        <p:spPr>
          <a:xfrm>
            <a:off x="224055" y="2305618"/>
            <a:ext cx="4213412" cy="1477328"/>
          </a:xfrm>
          <a:prstGeom prst="rect">
            <a:avLst/>
          </a:prstGeom>
        </p:spPr>
        <p:txBody>
          <a:bodyPr wrap="square">
            <a:spAutoFit/>
          </a:bodyPr>
          <a:lstStyle/>
          <a:p>
            <a:r>
              <a:rPr lang="en-US" dirty="0">
                <a:solidFill>
                  <a:schemeClr val="accent6">
                    <a:lumMod val="50000"/>
                  </a:schemeClr>
                </a:solidFill>
                <a:latin typeface="Letter-join 1" panose="02000505000000020003" pitchFamily="50" charset="0"/>
              </a:rPr>
              <a:t>Perhaps a parent or </a:t>
            </a:r>
            <a:r>
              <a:rPr lang="en-US" dirty="0" err="1">
                <a:solidFill>
                  <a:schemeClr val="accent6">
                    <a:lumMod val="50000"/>
                  </a:schemeClr>
                </a:solidFill>
                <a:latin typeface="Letter-join 1" panose="02000505000000020003" pitchFamily="50" charset="0"/>
              </a:rPr>
              <a:t>Carer</a:t>
            </a:r>
            <a:r>
              <a:rPr lang="en-US" dirty="0">
                <a:solidFill>
                  <a:schemeClr val="accent6">
                    <a:lumMod val="50000"/>
                  </a:schemeClr>
                </a:solidFill>
                <a:latin typeface="Letter-join 1" panose="02000505000000020003" pitchFamily="50" charset="0"/>
              </a:rPr>
              <a:t> could test you at the end of the week? You could post a photo on Seesaw to let us know how you get on! </a:t>
            </a:r>
          </a:p>
        </p:txBody>
      </p:sp>
      <p:pic>
        <p:nvPicPr>
          <p:cNvPr id="8" name="Picture 7"/>
          <p:cNvPicPr>
            <a:picLocks noChangeAspect="1"/>
          </p:cNvPicPr>
          <p:nvPr/>
        </p:nvPicPr>
        <p:blipFill>
          <a:blip r:embed="rId3"/>
          <a:stretch>
            <a:fillRect/>
          </a:stretch>
        </p:blipFill>
        <p:spPr>
          <a:xfrm>
            <a:off x="827554" y="5383849"/>
            <a:ext cx="2292164" cy="872501"/>
          </a:xfrm>
          <a:prstGeom prst="rect">
            <a:avLst/>
          </a:prstGeom>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News </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Autofit/>
          </a:bodyPr>
          <a:lstStyle/>
          <a:p>
            <a:endParaRPr lang="en-US" sz="4400" dirty="0" smtClean="0">
              <a:solidFill>
                <a:schemeClr val="accent2"/>
              </a:solidFill>
              <a:latin typeface="Letter-join 1" panose="02000505000000020003" pitchFamily="50" charset="0"/>
            </a:endParaRPr>
          </a:p>
        </p:txBody>
      </p:sp>
      <p:pic>
        <p:nvPicPr>
          <p:cNvPr id="6" name="Picture 5"/>
          <p:cNvPicPr>
            <a:picLocks noChangeAspect="1"/>
          </p:cNvPicPr>
          <p:nvPr/>
        </p:nvPicPr>
        <p:blipFill>
          <a:blip r:embed="rId2"/>
          <a:stretch>
            <a:fillRect/>
          </a:stretch>
        </p:blipFill>
        <p:spPr>
          <a:xfrm>
            <a:off x="1746068" y="556626"/>
            <a:ext cx="9001492" cy="5943919"/>
          </a:xfrm>
          <a:prstGeom prst="rect">
            <a:avLst/>
          </a:prstGeom>
        </p:spPr>
      </p:pic>
    </p:spTree>
    <p:extLst>
      <p:ext uri="{BB962C8B-B14F-4D97-AF65-F5344CB8AC3E}">
        <p14:creationId xmlns:p14="http://schemas.microsoft.com/office/powerpoint/2010/main" val="10128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News </a:t>
            </a:r>
            <a:endParaRPr lang="en-US" sz="3600" dirty="0"/>
          </a:p>
        </p:txBody>
      </p:sp>
      <p:pic>
        <p:nvPicPr>
          <p:cNvPr id="6" name="Picture 5"/>
          <p:cNvPicPr>
            <a:picLocks noChangeAspect="1"/>
          </p:cNvPicPr>
          <p:nvPr/>
        </p:nvPicPr>
        <p:blipFill>
          <a:blip r:embed="rId2"/>
          <a:stretch>
            <a:fillRect/>
          </a:stretch>
        </p:blipFill>
        <p:spPr>
          <a:xfrm>
            <a:off x="1731549" y="209006"/>
            <a:ext cx="9528634" cy="6255802"/>
          </a:xfrm>
          <a:prstGeom prst="rect">
            <a:avLst/>
          </a:prstGeom>
        </p:spPr>
      </p:pic>
    </p:spTree>
    <p:extLst>
      <p:ext uri="{BB962C8B-B14F-4D97-AF65-F5344CB8AC3E}">
        <p14:creationId xmlns:p14="http://schemas.microsoft.com/office/powerpoint/2010/main" val="58645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a:bodyPr>
          <a:lstStyle/>
          <a:p>
            <a:r>
              <a:rPr lang="en-US" dirty="0" smtClean="0"/>
              <a:t>Team HPS</a:t>
            </a:r>
            <a:endParaRPr lang="en-US"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a:t>
            </a:fld>
            <a:endParaRPr lang="en-US" dirty="0"/>
          </a:p>
        </p:txBody>
      </p:sp>
      <p:sp>
        <p:nvSpPr>
          <p:cNvPr id="6" name="TextBox 5"/>
          <p:cNvSpPr txBox="1"/>
          <p:nvPr/>
        </p:nvSpPr>
        <p:spPr>
          <a:xfrm>
            <a:off x="1556084" y="256674"/>
            <a:ext cx="9607659" cy="523220"/>
          </a:xfrm>
          <a:prstGeom prst="rect">
            <a:avLst/>
          </a:prstGeom>
          <a:noFill/>
        </p:spPr>
        <p:txBody>
          <a:bodyPr wrap="square" rtlCol="0">
            <a:spAutoFit/>
          </a:bodyPr>
          <a:lstStyle/>
          <a:p>
            <a:pPr algn="ctr"/>
            <a:r>
              <a:rPr lang="en-US" sz="2800" dirty="0" smtClean="0">
                <a:latin typeface="Letter-join 1" panose="02000505000000020003" pitchFamily="50" charset="0"/>
              </a:rPr>
              <a:t>The Basics</a:t>
            </a:r>
            <a:endParaRPr lang="en-US" sz="2800" dirty="0">
              <a:latin typeface="Letter-join 1" panose="02000505000000020003" pitchFamily="50" charset="0"/>
            </a:endParaRPr>
          </a:p>
        </p:txBody>
      </p:sp>
      <p:sp>
        <p:nvSpPr>
          <p:cNvPr id="7" name="TextBox 6"/>
          <p:cNvSpPr txBox="1"/>
          <p:nvPr/>
        </p:nvSpPr>
        <p:spPr>
          <a:xfrm>
            <a:off x="-1" y="779894"/>
            <a:ext cx="11900647" cy="4955203"/>
          </a:xfrm>
          <a:prstGeom prst="rect">
            <a:avLst/>
          </a:prstGeom>
          <a:noFill/>
        </p:spPr>
        <p:txBody>
          <a:bodyPr wrap="square" rtlCol="0">
            <a:spAutoFit/>
          </a:bodyPr>
          <a:lstStyle/>
          <a:p>
            <a:r>
              <a:rPr lang="en-US" sz="2000" dirty="0" smtClean="0">
                <a:solidFill>
                  <a:schemeClr val="accent6">
                    <a:lumMod val="50000"/>
                  </a:schemeClr>
                </a:solidFill>
                <a:latin typeface="Letter-join 1" panose="02000505000000020003" pitchFamily="50" charset="0"/>
              </a:rPr>
              <a:t>Your child will receive a </a:t>
            </a:r>
            <a:r>
              <a:rPr lang="en-US" sz="2000" b="1" u="sng" dirty="0" smtClean="0">
                <a:solidFill>
                  <a:schemeClr val="accent6">
                    <a:lumMod val="50000"/>
                  </a:schemeClr>
                </a:solidFill>
                <a:latin typeface="Letter-join 1" panose="02000505000000020003" pitchFamily="50" charset="0"/>
              </a:rPr>
              <a:t>weekly PowerPoint </a:t>
            </a:r>
            <a:r>
              <a:rPr lang="en-US" sz="2000" dirty="0" smtClean="0">
                <a:solidFill>
                  <a:schemeClr val="accent6">
                    <a:lumMod val="50000"/>
                  </a:schemeClr>
                </a:solidFill>
                <a:latin typeface="Letter-join 1" panose="02000505000000020003" pitchFamily="50" charset="0"/>
              </a:rPr>
              <a:t>on Monday Morning by 9am that contains their learning for </a:t>
            </a:r>
            <a:r>
              <a:rPr lang="en-US" sz="2000" b="1" u="sng" dirty="0" smtClean="0">
                <a:solidFill>
                  <a:schemeClr val="accent6">
                    <a:lumMod val="50000"/>
                  </a:schemeClr>
                </a:solidFill>
                <a:latin typeface="Letter-join 1" panose="02000505000000020003" pitchFamily="50" charset="0"/>
              </a:rPr>
              <a:t>each day </a:t>
            </a:r>
            <a:r>
              <a:rPr lang="en-US" sz="2000" dirty="0" smtClean="0">
                <a:solidFill>
                  <a:schemeClr val="accent6">
                    <a:lumMod val="50000"/>
                  </a:schemeClr>
                </a:solidFill>
                <a:latin typeface="Letter-join 1" panose="02000505000000020003" pitchFamily="50" charset="0"/>
              </a:rPr>
              <a:t>that week</a:t>
            </a:r>
            <a:r>
              <a:rPr lang="en-US" sz="2000" dirty="0" smtClean="0">
                <a:solidFill>
                  <a:schemeClr val="accent6">
                    <a:lumMod val="50000"/>
                  </a:schemeClr>
                </a:solidFill>
              </a:rPr>
              <a:t>. </a:t>
            </a:r>
            <a:r>
              <a:rPr lang="en-US" sz="2000" dirty="0" smtClean="0">
                <a:solidFill>
                  <a:schemeClr val="accent6">
                    <a:lumMod val="50000"/>
                  </a:schemeClr>
                </a:solidFill>
                <a:latin typeface="Letter-join 1" panose="02000505000000020003" pitchFamily="50" charset="0"/>
              </a:rPr>
              <a:t>This will include:</a:t>
            </a:r>
          </a:p>
          <a:p>
            <a:pPr marL="285750" indent="-285750">
              <a:buFont typeface="Arial" panose="020B0604020202020204" pitchFamily="34" charset="0"/>
              <a:buChar char="•"/>
            </a:pPr>
            <a:r>
              <a:rPr lang="en-US" sz="2000" dirty="0" smtClean="0">
                <a:latin typeface="Letter-join 1" panose="02000505000000020003" pitchFamily="50" charset="0"/>
              </a:rPr>
              <a:t> Daily </a:t>
            </a:r>
            <a:r>
              <a:rPr lang="en-US" sz="2000" dirty="0">
                <a:latin typeface="Letter-join 1" panose="02000505000000020003" pitchFamily="50" charset="0"/>
              </a:rPr>
              <a:t>M</a:t>
            </a:r>
            <a:r>
              <a:rPr lang="en-US" sz="2000" dirty="0" smtClean="0">
                <a:latin typeface="Letter-join 1" panose="02000505000000020003" pitchFamily="50" charset="0"/>
              </a:rPr>
              <a:t>aths and English task</a:t>
            </a:r>
          </a:p>
          <a:p>
            <a:pPr marL="285750" indent="-285750">
              <a:buFont typeface="Arial" panose="020B0604020202020204" pitchFamily="34" charset="0"/>
              <a:buChar char="•"/>
            </a:pPr>
            <a:r>
              <a:rPr lang="en-US" sz="2000" dirty="0" smtClean="0">
                <a:latin typeface="Letter-join 1" panose="02000505000000020003" pitchFamily="50" charset="0"/>
              </a:rPr>
              <a:t> Weekly project</a:t>
            </a:r>
          </a:p>
          <a:p>
            <a:pPr marL="285750" indent="-285750">
              <a:buFont typeface="Arial" panose="020B0604020202020204" pitchFamily="34" charset="0"/>
              <a:buChar char="•"/>
            </a:pPr>
            <a:r>
              <a:rPr lang="en-US" sz="2000" dirty="0" smtClean="0">
                <a:latin typeface="Letter-join 1" panose="02000505000000020003" pitchFamily="50" charset="0"/>
              </a:rPr>
              <a:t> Weekly spellings and timetables to learn</a:t>
            </a:r>
          </a:p>
          <a:p>
            <a:pPr marL="285750" indent="-285750">
              <a:buFont typeface="Arial" panose="020B0604020202020204" pitchFamily="34" charset="0"/>
              <a:buChar char="•"/>
            </a:pPr>
            <a:r>
              <a:rPr lang="en-US" sz="2000" dirty="0" smtClean="0">
                <a:solidFill>
                  <a:schemeClr val="accent6">
                    <a:lumMod val="50000"/>
                  </a:schemeClr>
                </a:solidFill>
                <a:latin typeface="Letter-join 1" panose="02000505000000020003" pitchFamily="50" charset="0"/>
              </a:rPr>
              <a:t>There are some added optional extras too. We have included a </a:t>
            </a:r>
            <a:r>
              <a:rPr lang="en-US" sz="2000" dirty="0" smtClean="0">
                <a:solidFill>
                  <a:srgbClr val="C00000"/>
                </a:solidFill>
                <a:latin typeface="Letter-join 1" panose="02000505000000020003" pitchFamily="50" charset="0"/>
              </a:rPr>
              <a:t>weekly picture news </a:t>
            </a:r>
            <a:r>
              <a:rPr lang="en-US" sz="2000" dirty="0" smtClean="0">
                <a:solidFill>
                  <a:schemeClr val="accent6">
                    <a:lumMod val="50000"/>
                  </a:schemeClr>
                </a:solidFill>
                <a:latin typeface="Letter-join 1" panose="02000505000000020003" pitchFamily="50" charset="0"/>
              </a:rPr>
              <a:t>section with some suggested activities and discussions. </a:t>
            </a:r>
            <a:endParaRPr lang="en-US" sz="2000" dirty="0" smtClean="0">
              <a:solidFill>
                <a:srgbClr val="C00000"/>
              </a:solidFill>
              <a:latin typeface="Letter-join 1" panose="02000505000000020003" pitchFamily="50" charset="0"/>
            </a:endParaRPr>
          </a:p>
          <a:p>
            <a:pPr marL="285750" indent="-285750">
              <a:buFont typeface="Arial" panose="020B0604020202020204" pitchFamily="34" charset="0"/>
              <a:buChar char="•"/>
            </a:pPr>
            <a:r>
              <a:rPr lang="en-US" sz="2000" dirty="0" smtClean="0">
                <a:solidFill>
                  <a:schemeClr val="accent6">
                    <a:lumMod val="50000"/>
                  </a:schemeClr>
                </a:solidFill>
                <a:latin typeface="Letter-join 1" panose="02000505000000020003" pitchFamily="50" charset="0"/>
              </a:rPr>
              <a:t>If you still want some additional resources, your year group also has a </a:t>
            </a:r>
            <a:r>
              <a:rPr lang="en-US" sz="2000" dirty="0" smtClean="0">
                <a:solidFill>
                  <a:srgbClr val="C00000"/>
                </a:solidFill>
                <a:latin typeface="Letter-join 1" panose="02000505000000020003" pitchFamily="50" charset="0"/>
              </a:rPr>
              <a:t>suggested daily timetable with links to other resources, activities and games, </a:t>
            </a:r>
            <a:r>
              <a:rPr lang="en-US" sz="2000" dirty="0" smtClean="0">
                <a:solidFill>
                  <a:schemeClr val="accent6">
                    <a:lumMod val="50000"/>
                  </a:schemeClr>
                </a:solidFill>
                <a:latin typeface="Letter-join 1" panose="02000505000000020003" pitchFamily="50" charset="0"/>
              </a:rPr>
              <a:t>which can also be found on the school website.</a:t>
            </a:r>
          </a:p>
          <a:p>
            <a:pPr marL="285750" indent="-285750">
              <a:buFont typeface="Arial" panose="020B0604020202020204" pitchFamily="34" charset="0"/>
              <a:buChar char="•"/>
            </a:pPr>
            <a:endParaRPr lang="en-US" sz="2000" dirty="0">
              <a:solidFill>
                <a:srgbClr val="C00000"/>
              </a:solidFill>
              <a:latin typeface="Letter-join 1" panose="02000505000000020003" pitchFamily="50" charset="0"/>
            </a:endParaRPr>
          </a:p>
          <a:p>
            <a:pPr marL="285750" indent="-285750">
              <a:buFont typeface="Arial" panose="020B0604020202020204" pitchFamily="34" charset="0"/>
              <a:buChar char="•"/>
            </a:pPr>
            <a:r>
              <a:rPr lang="en-US" sz="2000" dirty="0" smtClean="0">
                <a:solidFill>
                  <a:srgbClr val="7030A0"/>
                </a:solidFill>
                <a:latin typeface="Letter-join 1" panose="02000505000000020003" pitchFamily="50" charset="0"/>
              </a:rPr>
              <a:t>Each week you will have access to our very own home learning ‘Help Desk’ where you can talk to one of the team about anything you are finding tricky in your learning that week</a:t>
            </a:r>
            <a:r>
              <a:rPr lang="en-US" sz="2000" dirty="0">
                <a:solidFill>
                  <a:srgbClr val="7030A0"/>
                </a:solidFill>
                <a:latin typeface="Letter-join 1" panose="02000505000000020003" pitchFamily="50" charset="0"/>
              </a:rPr>
              <a:t>.</a:t>
            </a:r>
            <a:endParaRPr lang="en-US" sz="2000" dirty="0">
              <a:solidFill>
                <a:srgbClr val="7030A0"/>
              </a:solidFill>
            </a:endParaRPr>
          </a:p>
          <a:p>
            <a:endParaRPr lang="en-US" dirty="0" smtClean="0"/>
          </a:p>
          <a:p>
            <a:endParaRPr lang="en-US" dirty="0"/>
          </a:p>
        </p:txBody>
      </p:sp>
    </p:spTree>
    <p:extLst>
      <p:ext uri="{BB962C8B-B14F-4D97-AF65-F5344CB8AC3E}">
        <p14:creationId xmlns:p14="http://schemas.microsoft.com/office/powerpoint/2010/main" val="413896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0963" y="1284424"/>
            <a:ext cx="2068622" cy="700842"/>
          </a:xfrm>
        </p:spPr>
        <p:txBody>
          <a:bodyPr>
            <a:normAutofit/>
          </a:bodyPr>
          <a:lstStyle/>
          <a:p>
            <a:r>
              <a:rPr lang="en-US" sz="1400" dirty="0" smtClean="0"/>
              <a:t>Suggested timetable (available on the website to download)</a:t>
            </a:r>
            <a:endParaRPr lang="en-US" sz="1400" dirty="0"/>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10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91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81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29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43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77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95325" cy="42862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9"/>
          <p:cNvSpPr>
            <a:spLocks noGrp="1"/>
          </p:cNvSpPr>
          <p:nvPr>
            <p:ph type="pic" sz="quarter" idx="13"/>
          </p:nvPr>
        </p:nvSpPr>
        <p:spPr/>
      </p:sp>
      <p:pic>
        <p:nvPicPr>
          <p:cNvPr id="15" name="Picture 14"/>
          <p:cNvPicPr>
            <a:picLocks noChangeAspect="1"/>
          </p:cNvPicPr>
          <p:nvPr/>
        </p:nvPicPr>
        <p:blipFill>
          <a:blip r:embed="rId7"/>
          <a:stretch>
            <a:fillRect/>
          </a:stretch>
        </p:blipFill>
        <p:spPr>
          <a:xfrm>
            <a:off x="2130548" y="457200"/>
            <a:ext cx="4861923" cy="5935756"/>
          </a:xfrm>
          <a:prstGeom prst="rect">
            <a:avLst/>
          </a:prstGeom>
        </p:spPr>
      </p:pic>
      <p:pic>
        <p:nvPicPr>
          <p:cNvPr id="16" name="Picture 15"/>
          <p:cNvPicPr>
            <a:picLocks noChangeAspect="1"/>
          </p:cNvPicPr>
          <p:nvPr/>
        </p:nvPicPr>
        <p:blipFill>
          <a:blip r:embed="rId8"/>
          <a:stretch>
            <a:fillRect/>
          </a:stretch>
        </p:blipFill>
        <p:spPr>
          <a:xfrm>
            <a:off x="6869761" y="466725"/>
            <a:ext cx="5183879" cy="5926231"/>
          </a:xfrm>
          <a:prstGeom prst="rect">
            <a:avLst/>
          </a:prstGeom>
        </p:spPr>
      </p:pic>
    </p:spTree>
    <p:extLst>
      <p:ext uri="{BB962C8B-B14F-4D97-AF65-F5344CB8AC3E}">
        <p14:creationId xmlns:p14="http://schemas.microsoft.com/office/powerpoint/2010/main" val="225361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8</a:t>
            </a:r>
            <a:r>
              <a:rPr lang="en-US" sz="3600" baseline="30000" dirty="0" smtClean="0"/>
              <a:t>th</a:t>
            </a:r>
            <a:r>
              <a:rPr lang="en-US" sz="3600" dirty="0" smtClean="0"/>
              <a:t> June </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Autofit/>
          </a:bodyPr>
          <a:lstStyle/>
          <a:p>
            <a:r>
              <a:rPr lang="en-US" sz="4400" dirty="0" smtClean="0">
                <a:solidFill>
                  <a:schemeClr val="accent2"/>
                </a:solidFill>
                <a:latin typeface="Letter-join 1" panose="02000505000000020003" pitchFamily="50" charset="0"/>
              </a:rPr>
              <a:t>Maths Learning this week…</a:t>
            </a:r>
          </a:p>
        </p:txBody>
      </p:sp>
    </p:spTree>
    <p:extLst>
      <p:ext uri="{BB962C8B-B14F-4D97-AF65-F5344CB8AC3E}">
        <p14:creationId xmlns:p14="http://schemas.microsoft.com/office/powerpoint/2010/main" val="2169701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15995" y="4848989"/>
            <a:ext cx="3678171" cy="1747753"/>
          </a:xfrm>
        </p:spPr>
        <p:txBody>
          <a:bodyPr>
            <a:normAutofit fontScale="90000"/>
          </a:bodyPr>
          <a:lstStyle/>
          <a:p>
            <a:r>
              <a:rPr lang="en-US" sz="1200" dirty="0" smtClean="0">
                <a:latin typeface="Letter-join 1" panose="02000505000000020003" pitchFamily="50" charset="0"/>
              </a:rPr>
              <a:t>Monday- LC: To find equivalent fractions.</a:t>
            </a:r>
            <a:br>
              <a:rPr lang="en-US" sz="1200" dirty="0" smtClean="0">
                <a:latin typeface="Letter-join 1" panose="02000505000000020003" pitchFamily="50" charset="0"/>
              </a:rPr>
            </a:br>
            <a:r>
              <a:rPr lang="en-US" sz="1200" dirty="0" smtClean="0">
                <a:latin typeface="Letter-join 1" panose="02000505000000020003" pitchFamily="50" charset="0"/>
              </a:rPr>
              <a:t>Tuesday: LC: To find equivalent fractions (2)</a:t>
            </a:r>
            <a:br>
              <a:rPr lang="en-US" sz="1200" dirty="0" smtClean="0">
                <a:latin typeface="Letter-join 1" panose="02000505000000020003" pitchFamily="50" charset="0"/>
              </a:rPr>
            </a:br>
            <a:r>
              <a:rPr lang="en-US" sz="1200" dirty="0" smtClean="0">
                <a:latin typeface="Letter-join 1" panose="02000505000000020003" pitchFamily="50" charset="0"/>
              </a:rPr>
              <a:t>Wednesday LC: To find equivalent fractions (3)</a:t>
            </a:r>
            <a:br>
              <a:rPr lang="en-US" sz="1200" dirty="0" smtClean="0">
                <a:latin typeface="Letter-join 1" panose="02000505000000020003" pitchFamily="50" charset="0"/>
              </a:rPr>
            </a:br>
            <a:r>
              <a:rPr lang="en-US" sz="1200" dirty="0" smtClean="0">
                <a:latin typeface="Letter-join 1" panose="02000505000000020003" pitchFamily="50" charset="0"/>
              </a:rPr>
              <a:t>Thursday: LC: To compare fractions </a:t>
            </a:r>
            <a:br>
              <a:rPr lang="en-US" sz="1200" dirty="0" smtClean="0">
                <a:latin typeface="Letter-join 1" panose="02000505000000020003" pitchFamily="50" charset="0"/>
              </a:rPr>
            </a:br>
            <a:r>
              <a:rPr lang="en-US" sz="1200" dirty="0" smtClean="0">
                <a:latin typeface="Letter-join 1" panose="02000505000000020003" pitchFamily="50" charset="0"/>
              </a:rPr>
              <a:t>Friday: LC: To consolidate my learning (</a:t>
            </a:r>
            <a:r>
              <a:rPr lang="en-US" sz="1200" dirty="0">
                <a:latin typeface="Letter-join 1" panose="02000505000000020003" pitchFamily="50" charset="0"/>
              </a:rPr>
              <a:t>M</a:t>
            </a:r>
            <a:r>
              <a:rPr lang="en-US" sz="1200" dirty="0" smtClean="0">
                <a:latin typeface="Letter-join 1" panose="02000505000000020003" pitchFamily="50" charset="0"/>
              </a:rPr>
              <a:t>aths challenge)</a:t>
            </a:r>
            <a:r>
              <a:rPr lang="en-US" dirty="0" smtClean="0">
                <a:latin typeface="Letter-join 1" panose="02000505000000020003" pitchFamily="50" charset="0"/>
              </a:rPr>
              <a:t/>
            </a:r>
            <a:br>
              <a:rPr lang="en-US" dirty="0" smtClean="0">
                <a:latin typeface="Letter-join 1" panose="02000505000000020003" pitchFamily="50" charset="0"/>
              </a:rPr>
            </a:br>
            <a:endParaRPr lang="en-US" dirty="0">
              <a:latin typeface="Letter-join 1" panose="02000505000000020003" pitchFamily="50" charset="0"/>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6" name="TextBox 5"/>
          <p:cNvSpPr txBox="1"/>
          <p:nvPr/>
        </p:nvSpPr>
        <p:spPr>
          <a:xfrm>
            <a:off x="3659204" y="242657"/>
            <a:ext cx="9607659" cy="523220"/>
          </a:xfrm>
          <a:prstGeom prst="rect">
            <a:avLst/>
          </a:prstGeom>
          <a:noFill/>
        </p:spPr>
        <p:txBody>
          <a:bodyPr wrap="square" rtlCol="0">
            <a:spAutoFit/>
          </a:bodyPr>
          <a:lstStyle/>
          <a:p>
            <a:pPr algn="ctr"/>
            <a:r>
              <a:rPr lang="en-US" sz="2800" dirty="0" smtClean="0">
                <a:latin typeface="Letter-join 1" panose="02000505000000020003" pitchFamily="50" charset="0"/>
              </a:rPr>
              <a:t>Maths W/C 8.6.20 </a:t>
            </a:r>
            <a:endParaRPr lang="en-US" sz="2800" dirty="0">
              <a:latin typeface="Letter-join 1" panose="02000505000000020003" pitchFamily="50" charset="0"/>
            </a:endParaRPr>
          </a:p>
        </p:txBody>
      </p:sp>
      <p:sp>
        <p:nvSpPr>
          <p:cNvPr id="7" name="TextBox 6"/>
          <p:cNvSpPr txBox="1"/>
          <p:nvPr/>
        </p:nvSpPr>
        <p:spPr>
          <a:xfrm>
            <a:off x="1044788" y="1403535"/>
            <a:ext cx="9432758" cy="923330"/>
          </a:xfrm>
          <a:prstGeom prst="rect">
            <a:avLst/>
          </a:prstGeom>
          <a:noFill/>
        </p:spPr>
        <p:txBody>
          <a:bodyPr wrap="square" rtlCol="0">
            <a:spAutoFit/>
          </a:bodyPr>
          <a:lstStyle/>
          <a:p>
            <a:endParaRPr lang="en-US" dirty="0"/>
          </a:p>
          <a:p>
            <a:endParaRPr lang="en-US" dirty="0" smtClean="0"/>
          </a:p>
          <a:p>
            <a:endParaRPr lang="en-US" dirty="0"/>
          </a:p>
        </p:txBody>
      </p:sp>
      <p:sp>
        <p:nvSpPr>
          <p:cNvPr id="5" name="TextBox 4"/>
          <p:cNvSpPr txBox="1"/>
          <p:nvPr/>
        </p:nvSpPr>
        <p:spPr>
          <a:xfrm>
            <a:off x="6190113" y="1472398"/>
            <a:ext cx="5507180" cy="4801314"/>
          </a:xfrm>
          <a:prstGeom prst="rect">
            <a:avLst/>
          </a:prstGeom>
          <a:noFill/>
        </p:spPr>
        <p:txBody>
          <a:bodyPr wrap="square" rtlCol="0">
            <a:spAutoFit/>
          </a:bodyPr>
          <a:lstStyle/>
          <a:p>
            <a:pPr marL="342900" indent="-342900">
              <a:buFontTx/>
              <a:buAutoNum type="arabicPeriod"/>
            </a:pPr>
            <a:r>
              <a:rPr lang="en-US" dirty="0" smtClean="0"/>
              <a:t>Watch the video for each of the 5 lessons this week by coping this website into your internet browser. </a:t>
            </a:r>
            <a:r>
              <a:rPr lang="en-US" dirty="0" smtClean="0">
                <a:hlinkClick r:id="rId2"/>
              </a:rPr>
              <a:t>https</a:t>
            </a:r>
            <a:r>
              <a:rPr lang="en-US" dirty="0">
                <a:hlinkClick r:id="rId2"/>
              </a:rPr>
              <a:t>://</a:t>
            </a:r>
            <a:r>
              <a:rPr lang="en-US" dirty="0" smtClean="0">
                <a:hlinkClick r:id="rId2"/>
              </a:rPr>
              <a:t>whiterosemaths.com/homelearning/year-3/</a:t>
            </a:r>
            <a:r>
              <a:rPr lang="en-US" dirty="0" smtClean="0"/>
              <a:t> . This week you are following the lessons – Summer Term- Week 7 (W/C 8</a:t>
            </a:r>
            <a:r>
              <a:rPr lang="en-US" baseline="30000" dirty="0" smtClean="0"/>
              <a:t>th</a:t>
            </a:r>
            <a:r>
              <a:rPr lang="en-US" dirty="0" smtClean="0"/>
              <a:t> June)</a:t>
            </a:r>
          </a:p>
          <a:p>
            <a:pPr marL="342900" indent="-342900">
              <a:buFontTx/>
              <a:buAutoNum type="arabicPeriod"/>
            </a:pPr>
            <a:endParaRPr lang="en-US" dirty="0"/>
          </a:p>
          <a:p>
            <a:pPr marL="342900" indent="-342900">
              <a:buFontTx/>
              <a:buAutoNum type="arabicPeriod"/>
            </a:pPr>
            <a:r>
              <a:rPr lang="en-US" dirty="0" smtClean="0"/>
              <a:t>Complete the follow up activities each day that can be found using this link: </a:t>
            </a:r>
            <a:r>
              <a:rPr lang="en-US" dirty="0">
                <a:hlinkClick r:id="rId3"/>
              </a:rPr>
              <a:t>https://</a:t>
            </a:r>
            <a:r>
              <a:rPr lang="en-US" dirty="0" smtClean="0">
                <a:hlinkClick r:id="rId3"/>
              </a:rPr>
              <a:t>www.bbc.co.uk/bitesize/tags/zmyxxyc/year-3-and-p4-lessons</a:t>
            </a:r>
            <a:r>
              <a:rPr lang="en-US" dirty="0"/>
              <a:t> T</a:t>
            </a:r>
            <a:r>
              <a:rPr lang="en-US" dirty="0" smtClean="0"/>
              <a:t>here will a range of activities including worksheets, games and quiz style activities. Alternatively, to the right of the tutorial videos are direct links called ‘</a:t>
            </a:r>
            <a:r>
              <a:rPr lang="en-US" dirty="0" err="1" smtClean="0"/>
              <a:t>bitesize</a:t>
            </a:r>
            <a:r>
              <a:rPr lang="en-US" dirty="0" smtClean="0"/>
              <a:t>’. This will also take you to the correct website. Select your child’s year group and you will find the activities are linked directly to the video you will have just watched. </a:t>
            </a:r>
            <a:endParaRPr lang="en-US" dirty="0"/>
          </a:p>
          <a:p>
            <a:pPr marL="342900" indent="-342900">
              <a:buFontTx/>
              <a:buAutoNum type="arabicPeriod"/>
            </a:pPr>
            <a:endParaRPr lang="en-US" dirty="0"/>
          </a:p>
        </p:txBody>
      </p:sp>
      <p:sp>
        <p:nvSpPr>
          <p:cNvPr id="9" name="Rectangle 8"/>
          <p:cNvSpPr/>
          <p:nvPr/>
        </p:nvSpPr>
        <p:spPr>
          <a:xfrm>
            <a:off x="6823416" y="984900"/>
            <a:ext cx="2573461" cy="646331"/>
          </a:xfrm>
          <a:prstGeom prst="rect">
            <a:avLst/>
          </a:prstGeom>
        </p:spPr>
        <p:txBody>
          <a:bodyPr wrap="none">
            <a:spAutoFit/>
          </a:bodyPr>
          <a:lstStyle/>
          <a:p>
            <a:r>
              <a:rPr lang="en-US" dirty="0" smtClean="0"/>
              <a:t>For each day this week…</a:t>
            </a:r>
          </a:p>
          <a:p>
            <a:endParaRPr lang="en-US" dirty="0"/>
          </a:p>
        </p:txBody>
      </p:sp>
      <p:pic>
        <p:nvPicPr>
          <p:cNvPr id="13" name="Picture 12"/>
          <p:cNvPicPr>
            <a:picLocks noChangeAspect="1"/>
          </p:cNvPicPr>
          <p:nvPr/>
        </p:nvPicPr>
        <p:blipFill>
          <a:blip r:embed="rId4"/>
          <a:stretch>
            <a:fillRect/>
          </a:stretch>
        </p:blipFill>
        <p:spPr>
          <a:xfrm>
            <a:off x="3794166" y="4629126"/>
            <a:ext cx="2685458" cy="2103936"/>
          </a:xfrm>
          <a:prstGeom prst="rect">
            <a:avLst/>
          </a:prstGeom>
        </p:spPr>
      </p:pic>
      <p:pic>
        <p:nvPicPr>
          <p:cNvPr id="8" name="Picture 7"/>
          <p:cNvPicPr>
            <a:picLocks noChangeAspect="1"/>
          </p:cNvPicPr>
          <p:nvPr/>
        </p:nvPicPr>
        <p:blipFill>
          <a:blip r:embed="rId5"/>
          <a:stretch>
            <a:fillRect/>
          </a:stretch>
        </p:blipFill>
        <p:spPr>
          <a:xfrm>
            <a:off x="120601" y="130353"/>
            <a:ext cx="2779354" cy="2419438"/>
          </a:xfrm>
          <a:prstGeom prst="rect">
            <a:avLst/>
          </a:prstGeom>
        </p:spPr>
      </p:pic>
      <p:pic>
        <p:nvPicPr>
          <p:cNvPr id="10" name="Picture 9"/>
          <p:cNvPicPr>
            <a:picLocks noChangeAspect="1"/>
          </p:cNvPicPr>
          <p:nvPr/>
        </p:nvPicPr>
        <p:blipFill>
          <a:blip r:embed="rId6"/>
          <a:stretch>
            <a:fillRect/>
          </a:stretch>
        </p:blipFill>
        <p:spPr>
          <a:xfrm>
            <a:off x="3144735" y="180763"/>
            <a:ext cx="2665754" cy="2318617"/>
          </a:xfrm>
          <a:prstGeom prst="rect">
            <a:avLst/>
          </a:prstGeom>
        </p:spPr>
      </p:pic>
      <p:pic>
        <p:nvPicPr>
          <p:cNvPr id="11" name="Picture 10"/>
          <p:cNvPicPr>
            <a:picLocks noChangeAspect="1"/>
          </p:cNvPicPr>
          <p:nvPr/>
        </p:nvPicPr>
        <p:blipFill>
          <a:blip r:embed="rId7"/>
          <a:stretch>
            <a:fillRect/>
          </a:stretch>
        </p:blipFill>
        <p:spPr>
          <a:xfrm>
            <a:off x="169918" y="2433859"/>
            <a:ext cx="2680719" cy="2377849"/>
          </a:xfrm>
          <a:prstGeom prst="rect">
            <a:avLst/>
          </a:prstGeom>
        </p:spPr>
      </p:pic>
      <p:pic>
        <p:nvPicPr>
          <p:cNvPr id="12" name="Picture 11"/>
          <p:cNvPicPr>
            <a:picLocks noChangeAspect="1"/>
          </p:cNvPicPr>
          <p:nvPr/>
        </p:nvPicPr>
        <p:blipFill>
          <a:blip r:embed="rId8"/>
          <a:stretch>
            <a:fillRect/>
          </a:stretch>
        </p:blipFill>
        <p:spPr>
          <a:xfrm>
            <a:off x="3391909" y="2510848"/>
            <a:ext cx="2306250" cy="2099637"/>
          </a:xfrm>
          <a:prstGeom prst="rect">
            <a:avLst/>
          </a:prstGeom>
        </p:spPr>
      </p:pic>
    </p:spTree>
    <p:extLst>
      <p:ext uri="{BB962C8B-B14F-4D97-AF65-F5344CB8AC3E}">
        <p14:creationId xmlns:p14="http://schemas.microsoft.com/office/powerpoint/2010/main" val="410194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a:bodyPr>
          <a:lstStyle/>
          <a:p>
            <a:r>
              <a:rPr lang="en-US" sz="2800" dirty="0" smtClean="0"/>
              <a:t>Multiplication table of the week</a:t>
            </a:r>
            <a:endParaRPr lang="ru-RU" sz="2800" dirty="0"/>
          </a:p>
        </p:txBody>
      </p:sp>
      <p:sp>
        <p:nvSpPr>
          <p:cNvPr id="3" name="Picture Placeholder 2"/>
          <p:cNvSpPr>
            <a:spLocks noGrp="1"/>
          </p:cNvSpPr>
          <p:nvPr>
            <p:ph type="pic" sz="quarter" idx="13"/>
          </p:nvPr>
        </p:nvSpPr>
        <p:spPr/>
      </p:sp>
      <p:pic>
        <p:nvPicPr>
          <p:cNvPr id="5" name="Picture 4"/>
          <p:cNvPicPr>
            <a:picLocks noChangeAspect="1"/>
          </p:cNvPicPr>
          <p:nvPr/>
        </p:nvPicPr>
        <p:blipFill>
          <a:blip r:embed="rId2"/>
          <a:stretch>
            <a:fillRect/>
          </a:stretch>
        </p:blipFill>
        <p:spPr>
          <a:xfrm rot="21002293">
            <a:off x="617620" y="1748124"/>
            <a:ext cx="3890211" cy="3857056"/>
          </a:xfrm>
          <a:prstGeom prst="rect">
            <a:avLst/>
          </a:prstGeom>
        </p:spPr>
      </p:pic>
      <p:sp>
        <p:nvSpPr>
          <p:cNvPr id="6" name="TextBox 5"/>
          <p:cNvSpPr txBox="1"/>
          <p:nvPr/>
        </p:nvSpPr>
        <p:spPr>
          <a:xfrm>
            <a:off x="6801853" y="449965"/>
            <a:ext cx="4940969" cy="830997"/>
          </a:xfrm>
          <a:prstGeom prst="rect">
            <a:avLst/>
          </a:prstGeom>
          <a:noFill/>
        </p:spPr>
        <p:txBody>
          <a:bodyPr wrap="square" rtlCol="0">
            <a:spAutoFit/>
          </a:bodyPr>
          <a:lstStyle/>
          <a:p>
            <a:r>
              <a:rPr lang="en-US" sz="2400" dirty="0" smtClean="0">
                <a:latin typeface="Letter-join 1" panose="02000505000000020003" pitchFamily="50" charset="0"/>
              </a:rPr>
              <a:t>This week we would like you to focus on your 4x tables. </a:t>
            </a:r>
            <a:endParaRPr lang="en-US" sz="2400" dirty="0">
              <a:latin typeface="Letter-join 1" panose="02000505000000020003" pitchFamily="50" charset="0"/>
            </a:endParaRPr>
          </a:p>
        </p:txBody>
      </p:sp>
      <p:pic>
        <p:nvPicPr>
          <p:cNvPr id="7" name="Picture 6"/>
          <p:cNvPicPr>
            <a:picLocks noChangeAspect="1"/>
          </p:cNvPicPr>
          <p:nvPr/>
        </p:nvPicPr>
        <p:blipFill>
          <a:blip r:embed="rId3"/>
          <a:stretch>
            <a:fillRect/>
          </a:stretch>
        </p:blipFill>
        <p:spPr>
          <a:xfrm>
            <a:off x="8801660" y="3934141"/>
            <a:ext cx="2292164" cy="872501"/>
          </a:xfrm>
          <a:prstGeom prst="rect">
            <a:avLst/>
          </a:prstGeom>
        </p:spPr>
      </p:pic>
      <p:sp>
        <p:nvSpPr>
          <p:cNvPr id="4" name="TextBox 3"/>
          <p:cNvSpPr txBox="1"/>
          <p:nvPr/>
        </p:nvSpPr>
        <p:spPr>
          <a:xfrm>
            <a:off x="7772400" y="5257800"/>
            <a:ext cx="3845859" cy="1200329"/>
          </a:xfrm>
          <a:prstGeom prst="rect">
            <a:avLst/>
          </a:prstGeom>
          <a:noFill/>
        </p:spPr>
        <p:txBody>
          <a:bodyPr wrap="square" rtlCol="0">
            <a:spAutoFit/>
          </a:bodyPr>
          <a:lstStyle/>
          <a:p>
            <a:r>
              <a:rPr lang="en-US" dirty="0" smtClean="0">
                <a:latin typeface="Letter-join 1" panose="02000505000000020003" pitchFamily="50" charset="0"/>
              </a:rPr>
              <a:t>Perhaps you could upload yourself reciting your multiplication facts? Could you ask an adult to test you?</a:t>
            </a:r>
            <a:endParaRPr lang="en-US" dirty="0">
              <a:latin typeface="Letter-join 1" panose="02000505000000020003" pitchFamily="50" charset="0"/>
            </a:endParaRPr>
          </a:p>
        </p:txBody>
      </p:sp>
    </p:spTree>
    <p:extLst>
      <p:ext uri="{BB962C8B-B14F-4D97-AF65-F5344CB8AC3E}">
        <p14:creationId xmlns:p14="http://schemas.microsoft.com/office/powerpoint/2010/main" val="1715436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8</a:t>
            </a:r>
            <a:r>
              <a:rPr lang="en-US" sz="3600" baseline="30000" dirty="0" smtClean="0"/>
              <a:t>th</a:t>
            </a:r>
            <a:r>
              <a:rPr lang="en-US" sz="3600" dirty="0" smtClean="0"/>
              <a:t> June </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Autofit/>
          </a:bodyPr>
          <a:lstStyle/>
          <a:p>
            <a:r>
              <a:rPr lang="en-US" sz="4400" dirty="0" smtClean="0">
                <a:solidFill>
                  <a:schemeClr val="accent2"/>
                </a:solidFill>
                <a:latin typeface="Letter-join 1" panose="02000505000000020003" pitchFamily="50" charset="0"/>
              </a:rPr>
              <a:t>English Learning this week</a:t>
            </a:r>
          </a:p>
        </p:txBody>
      </p:sp>
    </p:spTree>
    <p:extLst>
      <p:ext uri="{BB962C8B-B14F-4D97-AF65-F5344CB8AC3E}">
        <p14:creationId xmlns:p14="http://schemas.microsoft.com/office/powerpoint/2010/main" val="816752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6" name="TextBox 5"/>
          <p:cNvSpPr txBox="1"/>
          <p:nvPr/>
        </p:nvSpPr>
        <p:spPr>
          <a:xfrm>
            <a:off x="1556084" y="256674"/>
            <a:ext cx="9607659" cy="523220"/>
          </a:xfrm>
          <a:prstGeom prst="rect">
            <a:avLst/>
          </a:prstGeom>
          <a:noFill/>
        </p:spPr>
        <p:txBody>
          <a:bodyPr wrap="square" rtlCol="0">
            <a:spAutoFit/>
          </a:bodyPr>
          <a:lstStyle/>
          <a:p>
            <a:pPr algn="ctr"/>
            <a:r>
              <a:rPr lang="en-US" sz="2800" dirty="0" smtClean="0">
                <a:latin typeface="Letter-join 1" panose="02000505000000020003" pitchFamily="50" charset="0"/>
              </a:rPr>
              <a:t>Monday 8</a:t>
            </a:r>
            <a:r>
              <a:rPr lang="en-US" sz="2800" baseline="30000" dirty="0" smtClean="0">
                <a:latin typeface="Letter-join 1" panose="02000505000000020003" pitchFamily="50" charset="0"/>
              </a:rPr>
              <a:t>th</a:t>
            </a:r>
            <a:r>
              <a:rPr lang="en-US" sz="2800" dirty="0" smtClean="0">
                <a:latin typeface="Letter-join 1" panose="02000505000000020003" pitchFamily="50" charset="0"/>
              </a:rPr>
              <a:t> June English Task</a:t>
            </a:r>
            <a:endParaRPr lang="en-US" sz="2800" dirty="0">
              <a:latin typeface="Letter-join 1" panose="02000505000000020003" pitchFamily="50" charset="0"/>
            </a:endParaRPr>
          </a:p>
        </p:txBody>
      </p:sp>
      <p:pic>
        <p:nvPicPr>
          <p:cNvPr id="9" name="Picture 8"/>
          <p:cNvPicPr>
            <a:picLocks noChangeAspect="1"/>
          </p:cNvPicPr>
          <p:nvPr/>
        </p:nvPicPr>
        <p:blipFill>
          <a:blip r:embed="rId2"/>
          <a:stretch>
            <a:fillRect/>
          </a:stretch>
        </p:blipFill>
        <p:spPr>
          <a:xfrm>
            <a:off x="546434" y="170294"/>
            <a:ext cx="1009650" cy="1219200"/>
          </a:xfrm>
          <a:prstGeom prst="rect">
            <a:avLst/>
          </a:prstGeom>
        </p:spPr>
      </p:pic>
      <p:pic>
        <p:nvPicPr>
          <p:cNvPr id="10" name="Picture 9"/>
          <p:cNvPicPr>
            <a:picLocks noChangeAspect="1"/>
          </p:cNvPicPr>
          <p:nvPr/>
        </p:nvPicPr>
        <p:blipFill>
          <a:blip r:embed="rId3"/>
          <a:stretch>
            <a:fillRect/>
          </a:stretch>
        </p:blipFill>
        <p:spPr>
          <a:xfrm>
            <a:off x="10094475" y="318058"/>
            <a:ext cx="1810438" cy="739777"/>
          </a:xfrm>
          <a:prstGeom prst="rect">
            <a:avLst/>
          </a:prstGeom>
        </p:spPr>
      </p:pic>
      <p:sp>
        <p:nvSpPr>
          <p:cNvPr id="11" name="TextBox 10"/>
          <p:cNvSpPr txBox="1"/>
          <p:nvPr/>
        </p:nvSpPr>
        <p:spPr>
          <a:xfrm>
            <a:off x="2041236" y="956537"/>
            <a:ext cx="8555046" cy="830997"/>
          </a:xfrm>
          <a:prstGeom prst="rect">
            <a:avLst/>
          </a:prstGeom>
          <a:noFill/>
        </p:spPr>
        <p:txBody>
          <a:bodyPr wrap="square" rtlCol="0">
            <a:spAutoFit/>
          </a:bodyPr>
          <a:lstStyle/>
          <a:p>
            <a:pPr algn="ctr"/>
            <a:r>
              <a:rPr lang="en-US" sz="2400" b="1" u="sng" dirty="0" smtClean="0">
                <a:latin typeface="Letter-join 1" panose="02000505000000020003" pitchFamily="50" charset="0"/>
              </a:rPr>
              <a:t>LC: To ask and answer questions about the book I am reading </a:t>
            </a:r>
            <a:endParaRPr lang="en-US" sz="2400" b="1" u="sng" dirty="0">
              <a:latin typeface="Letter-join 1" panose="02000505000000020003" pitchFamily="50" charset="0"/>
            </a:endParaRPr>
          </a:p>
        </p:txBody>
      </p:sp>
      <p:pic>
        <p:nvPicPr>
          <p:cNvPr id="14" name="Picture 13"/>
          <p:cNvPicPr>
            <a:picLocks noChangeAspect="1"/>
          </p:cNvPicPr>
          <p:nvPr/>
        </p:nvPicPr>
        <p:blipFill>
          <a:blip r:embed="rId4"/>
          <a:stretch>
            <a:fillRect/>
          </a:stretch>
        </p:blipFill>
        <p:spPr>
          <a:xfrm>
            <a:off x="626767" y="1787534"/>
            <a:ext cx="2550542" cy="2007638"/>
          </a:xfrm>
          <a:prstGeom prst="rect">
            <a:avLst/>
          </a:prstGeom>
        </p:spPr>
      </p:pic>
      <p:sp>
        <p:nvSpPr>
          <p:cNvPr id="18" name="TextBox 17"/>
          <p:cNvSpPr txBox="1"/>
          <p:nvPr/>
        </p:nvSpPr>
        <p:spPr>
          <a:xfrm>
            <a:off x="3177309" y="1888832"/>
            <a:ext cx="8526282" cy="5078313"/>
          </a:xfrm>
          <a:prstGeom prst="rect">
            <a:avLst/>
          </a:prstGeom>
          <a:noFill/>
        </p:spPr>
        <p:txBody>
          <a:bodyPr wrap="square" rtlCol="0">
            <a:spAutoFit/>
          </a:bodyPr>
          <a:lstStyle/>
          <a:p>
            <a:r>
              <a:rPr lang="en-US" dirty="0" smtClean="0">
                <a:latin typeface="Letter-join 1" panose="02000505000000020003" pitchFamily="50" charset="0"/>
              </a:rPr>
              <a:t>This week you are going to be retelling the story of Little Red Riding Hood. Watch the link below and then answer the questions on the video in full sentences.</a:t>
            </a:r>
          </a:p>
          <a:p>
            <a:r>
              <a:rPr lang="en-US" dirty="0">
                <a:hlinkClick r:id="rId5"/>
              </a:rPr>
              <a:t>http://</a:t>
            </a:r>
            <a:r>
              <a:rPr lang="en-US" dirty="0" smtClean="0">
                <a:hlinkClick r:id="rId5"/>
              </a:rPr>
              <a:t>www.viewpure.com/RT-EwqgHqCk?start=0&amp;end=0</a:t>
            </a:r>
            <a:endParaRPr lang="en-US" dirty="0" smtClean="0"/>
          </a:p>
          <a:p>
            <a:endParaRPr lang="en-GB" dirty="0" smtClean="0"/>
          </a:p>
          <a:p>
            <a:r>
              <a:rPr lang="en-GB" dirty="0" smtClean="0">
                <a:latin typeface="Letter-join 1" panose="02000505000000020003" pitchFamily="50" charset="0"/>
              </a:rPr>
              <a:t>1. Who is the main character?</a:t>
            </a:r>
          </a:p>
          <a:p>
            <a:r>
              <a:rPr lang="en-GB" dirty="0" smtClean="0">
                <a:latin typeface="Letter-join 1" panose="02000505000000020003" pitchFamily="50" charset="0"/>
              </a:rPr>
              <a:t>2. How did she get her name?</a:t>
            </a:r>
          </a:p>
          <a:p>
            <a:r>
              <a:rPr lang="en-GB" dirty="0" smtClean="0">
                <a:latin typeface="Letter-join 1" panose="02000505000000020003" pitchFamily="50" charset="0"/>
              </a:rPr>
              <a:t>3. Why did Little Red Riding Hood take her grandmother cookies?</a:t>
            </a:r>
          </a:p>
          <a:p>
            <a:r>
              <a:rPr lang="en-GB" dirty="0" smtClean="0">
                <a:latin typeface="Letter-join 1" panose="02000505000000020003" pitchFamily="50" charset="0"/>
              </a:rPr>
              <a:t>4. What did picking the flowers result in?</a:t>
            </a:r>
          </a:p>
          <a:p>
            <a:r>
              <a:rPr lang="en-GB" dirty="0" smtClean="0">
                <a:latin typeface="Letter-join 1" panose="02000505000000020003" pitchFamily="50" charset="0"/>
              </a:rPr>
              <a:t>5. How did Little Red Riding hood feel when she was lost? How do you know?</a:t>
            </a:r>
          </a:p>
          <a:p>
            <a:r>
              <a:rPr lang="en-GB" dirty="0" smtClean="0">
                <a:latin typeface="Letter-join 1" panose="02000505000000020003" pitchFamily="50" charset="0"/>
              </a:rPr>
              <a:t>6. Who was the hunter looking for in the forest? What does this tell you about the character he was looking for?</a:t>
            </a:r>
          </a:p>
          <a:p>
            <a:r>
              <a:rPr lang="en-GB" dirty="0" smtClean="0">
                <a:latin typeface="Letter-join 1" panose="02000505000000020003" pitchFamily="50" charset="0"/>
              </a:rPr>
              <a:t>8. What was different about the Grandma? How do you know Little Red Riding Hood was suspicious?</a:t>
            </a:r>
          </a:p>
          <a:p>
            <a:r>
              <a:rPr lang="en-GB" dirty="0" smtClean="0">
                <a:latin typeface="Letter-join 1" panose="02000505000000020003" pitchFamily="50" charset="0"/>
              </a:rPr>
              <a:t>9. How did the hunter rescue the Grandmother?</a:t>
            </a:r>
          </a:p>
          <a:p>
            <a:r>
              <a:rPr lang="en-GB" dirty="0" smtClean="0">
                <a:latin typeface="Letter-join 1" panose="02000505000000020003" pitchFamily="50" charset="0"/>
              </a:rPr>
              <a:t>10. What was the wolf’s punishment? Do you think this was enough?</a:t>
            </a:r>
          </a:p>
          <a:p>
            <a:endParaRPr lang="en-US" dirty="0" smtClean="0">
              <a:latin typeface="Letter-join 1" panose="02000505000000020003" pitchFamily="50" charset="0"/>
            </a:endParaRPr>
          </a:p>
        </p:txBody>
      </p:sp>
    </p:spTree>
    <p:extLst>
      <p:ext uri="{BB962C8B-B14F-4D97-AF65-F5344CB8AC3E}">
        <p14:creationId xmlns:p14="http://schemas.microsoft.com/office/powerpoint/2010/main" val="272252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Tuesday 9</a:t>
            </a:r>
            <a:r>
              <a:rPr lang="en-US" sz="3600" baseline="30000" dirty="0" smtClean="0"/>
              <a:t>th</a:t>
            </a:r>
            <a:r>
              <a:rPr lang="en-US" sz="3600" dirty="0" smtClean="0"/>
              <a:t> June </a:t>
            </a:r>
            <a:endParaRPr lang="en-US" sz="3600" dirty="0"/>
          </a:p>
        </p:txBody>
      </p:sp>
      <p:pic>
        <p:nvPicPr>
          <p:cNvPr id="5" name="Picture 4"/>
          <p:cNvPicPr>
            <a:picLocks noChangeAspect="1"/>
          </p:cNvPicPr>
          <p:nvPr/>
        </p:nvPicPr>
        <p:blipFill>
          <a:blip r:embed="rId2"/>
          <a:stretch>
            <a:fillRect/>
          </a:stretch>
        </p:blipFill>
        <p:spPr>
          <a:xfrm>
            <a:off x="4344012" y="91855"/>
            <a:ext cx="2447376" cy="807794"/>
          </a:xfrm>
          <a:prstGeom prst="rect">
            <a:avLst/>
          </a:prstGeom>
        </p:spPr>
      </p:pic>
      <p:sp>
        <p:nvSpPr>
          <p:cNvPr id="6" name="TextBox 5"/>
          <p:cNvSpPr txBox="1"/>
          <p:nvPr/>
        </p:nvSpPr>
        <p:spPr>
          <a:xfrm>
            <a:off x="107577" y="1942690"/>
            <a:ext cx="4445950" cy="2862322"/>
          </a:xfrm>
          <a:prstGeom prst="rect">
            <a:avLst/>
          </a:prstGeom>
          <a:noFill/>
        </p:spPr>
        <p:txBody>
          <a:bodyPr wrap="square" rtlCol="0">
            <a:spAutoFit/>
          </a:bodyPr>
          <a:lstStyle/>
          <a:p>
            <a:r>
              <a:rPr lang="en-GB" b="1" dirty="0" smtClean="0">
                <a:latin typeface="Letter-join 1" panose="02000505000000020003" pitchFamily="50" charset="0"/>
              </a:rPr>
              <a:t>After watching the video again, your task is the sequence the events in order. Add additional information into each section to describe the character’s thoughts, feelings and emotions. </a:t>
            </a:r>
          </a:p>
          <a:p>
            <a:endParaRPr lang="en-GB" b="1" dirty="0">
              <a:latin typeface="Letter-join 1" panose="02000505000000020003" pitchFamily="50" charset="0"/>
            </a:endParaRPr>
          </a:p>
          <a:p>
            <a:r>
              <a:rPr lang="en-US" dirty="0">
                <a:hlinkClick r:id="rId3"/>
              </a:rPr>
              <a:t>http://www.viewpure.com/RT-EwqgHqCk?start=0&amp;end=0</a:t>
            </a:r>
            <a:endParaRPr lang="en-US" dirty="0">
              <a:latin typeface="Letter-join 1" panose="02000505000000020003" pitchFamily="50" charset="0"/>
            </a:endParaRPr>
          </a:p>
          <a:p>
            <a:endParaRPr lang="en-US" b="1" dirty="0">
              <a:latin typeface="Letter-join 1" panose="02000505000000020003" pitchFamily="50" charset="0"/>
            </a:endParaRPr>
          </a:p>
        </p:txBody>
      </p:sp>
      <p:sp>
        <p:nvSpPr>
          <p:cNvPr id="8" name="TextBox 7"/>
          <p:cNvSpPr txBox="1"/>
          <p:nvPr/>
        </p:nvSpPr>
        <p:spPr>
          <a:xfrm>
            <a:off x="7126941" y="202692"/>
            <a:ext cx="4867835" cy="369332"/>
          </a:xfrm>
          <a:prstGeom prst="rect">
            <a:avLst/>
          </a:prstGeom>
          <a:noFill/>
        </p:spPr>
        <p:txBody>
          <a:bodyPr wrap="square" rtlCol="0">
            <a:spAutoFit/>
          </a:bodyPr>
          <a:lstStyle/>
          <a:p>
            <a:r>
              <a:rPr lang="en-US" b="1" u="sng" dirty="0" smtClean="0">
                <a:latin typeface="Letter-join 1" panose="02000505000000020003" pitchFamily="50" charset="0"/>
              </a:rPr>
              <a:t>LC: To sequence events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57893175"/>
              </p:ext>
            </p:extLst>
          </p:nvPr>
        </p:nvGraphicFramePr>
        <p:xfrm>
          <a:off x="5238427" y="1129330"/>
          <a:ext cx="6106959" cy="5306192"/>
        </p:xfrm>
        <a:graphic>
          <a:graphicData uri="http://schemas.openxmlformats.org/drawingml/2006/table">
            <a:tbl>
              <a:tblPr firstRow="1" bandRow="1">
                <a:tableStyleId>{793D81CF-94F2-401A-BA57-92F5A7B2D0C5}</a:tableStyleId>
              </a:tblPr>
              <a:tblGrid>
                <a:gridCol w="6106959">
                  <a:extLst>
                    <a:ext uri="{9D8B030D-6E8A-4147-A177-3AD203B41FA5}">
                      <a16:colId xmlns:a16="http://schemas.microsoft.com/office/drawing/2014/main" val="3672970989"/>
                    </a:ext>
                  </a:extLst>
                </a:gridCol>
              </a:tblGrid>
              <a:tr h="491535">
                <a:tc>
                  <a:txBody>
                    <a:bodyPr/>
                    <a:lstStyle/>
                    <a:p>
                      <a:r>
                        <a:rPr lang="en-GB" b="0" dirty="0" smtClean="0">
                          <a:solidFill>
                            <a:srgbClr val="002060"/>
                          </a:solidFill>
                          <a:latin typeface="Letter-join 1" panose="02000505000000020003" pitchFamily="50" charset="0"/>
                        </a:rPr>
                        <a:t>The wolf</a:t>
                      </a:r>
                      <a:r>
                        <a:rPr lang="en-GB" b="0" baseline="0" dirty="0" smtClean="0">
                          <a:solidFill>
                            <a:srgbClr val="002060"/>
                          </a:solidFill>
                          <a:latin typeface="Letter-join 1" panose="02000505000000020003" pitchFamily="50" charset="0"/>
                        </a:rPr>
                        <a:t> arrived at Grandmother’s house and gobbled her up</a:t>
                      </a:r>
                      <a:endParaRPr lang="en-GB" b="0"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819996822"/>
                  </a:ext>
                </a:extLst>
              </a:tr>
              <a:tr h="491535">
                <a:tc>
                  <a:txBody>
                    <a:bodyPr/>
                    <a:lstStyle/>
                    <a:p>
                      <a:r>
                        <a:rPr lang="en-GB" dirty="0" smtClean="0">
                          <a:solidFill>
                            <a:srgbClr val="002060"/>
                          </a:solidFill>
                          <a:latin typeface="Letter-join 1" panose="02000505000000020003" pitchFamily="50" charset="0"/>
                        </a:rPr>
                        <a:t>Little</a:t>
                      </a:r>
                      <a:r>
                        <a:rPr lang="en-GB" baseline="0" dirty="0" smtClean="0">
                          <a:solidFill>
                            <a:srgbClr val="002060"/>
                          </a:solidFill>
                          <a:latin typeface="Letter-join 1" panose="02000505000000020003" pitchFamily="50" charset="0"/>
                        </a:rPr>
                        <a:t> Red Riding hood walks through the forest</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832641217"/>
                  </a:ext>
                </a:extLst>
              </a:tr>
              <a:tr h="491535">
                <a:tc>
                  <a:txBody>
                    <a:bodyPr/>
                    <a:lstStyle/>
                    <a:p>
                      <a:r>
                        <a:rPr lang="en-GB" dirty="0" smtClean="0">
                          <a:solidFill>
                            <a:srgbClr val="002060"/>
                          </a:solidFill>
                          <a:latin typeface="Letter-join 1" panose="02000505000000020003" pitchFamily="50" charset="0"/>
                        </a:rPr>
                        <a:t>She</a:t>
                      </a:r>
                      <a:r>
                        <a:rPr lang="en-GB" baseline="0" dirty="0" smtClean="0">
                          <a:solidFill>
                            <a:srgbClr val="002060"/>
                          </a:solidFill>
                          <a:latin typeface="Letter-join 1" panose="02000505000000020003" pitchFamily="50" charset="0"/>
                        </a:rPr>
                        <a:t> noticed her Grandmother looked different.</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3157198142"/>
                  </a:ext>
                </a:extLst>
              </a:tr>
              <a:tr h="848402">
                <a:tc>
                  <a:txBody>
                    <a:bodyPr/>
                    <a:lstStyle/>
                    <a:p>
                      <a:r>
                        <a:rPr lang="en-GB" dirty="0" smtClean="0">
                          <a:solidFill>
                            <a:srgbClr val="002060"/>
                          </a:solidFill>
                          <a:latin typeface="Letter-join 1" panose="02000505000000020003" pitchFamily="50" charset="0"/>
                        </a:rPr>
                        <a:t>Little</a:t>
                      </a:r>
                      <a:r>
                        <a:rPr lang="en-GB" baseline="0" dirty="0" smtClean="0">
                          <a:solidFill>
                            <a:srgbClr val="002060"/>
                          </a:solidFill>
                          <a:latin typeface="Letter-join 1" panose="02000505000000020003" pitchFamily="50" charset="0"/>
                        </a:rPr>
                        <a:t> Red Riding Hood’s mother asks her to visit her sick Grandmother</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2366541816"/>
                  </a:ext>
                </a:extLst>
              </a:tr>
              <a:tr h="491535">
                <a:tc>
                  <a:txBody>
                    <a:bodyPr/>
                    <a:lstStyle/>
                    <a:p>
                      <a:r>
                        <a:rPr lang="en-GB" dirty="0" smtClean="0">
                          <a:solidFill>
                            <a:srgbClr val="002060"/>
                          </a:solidFill>
                          <a:latin typeface="Letter-join 1" panose="02000505000000020003" pitchFamily="50" charset="0"/>
                        </a:rPr>
                        <a:t>Little Red</a:t>
                      </a:r>
                      <a:r>
                        <a:rPr lang="en-GB" baseline="0" dirty="0" smtClean="0">
                          <a:solidFill>
                            <a:srgbClr val="002060"/>
                          </a:solidFill>
                          <a:latin typeface="Letter-join 1" panose="02000505000000020003" pitchFamily="50" charset="0"/>
                        </a:rPr>
                        <a:t> Riding Hood arrived at Grandmother’s house</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2647664340"/>
                  </a:ext>
                </a:extLst>
              </a:tr>
              <a:tr h="848402">
                <a:tc>
                  <a:txBody>
                    <a:bodyPr/>
                    <a:lstStyle/>
                    <a:p>
                      <a:r>
                        <a:rPr lang="en-GB" dirty="0" smtClean="0">
                          <a:solidFill>
                            <a:srgbClr val="002060"/>
                          </a:solidFill>
                          <a:latin typeface="Letter-join 1" panose="02000505000000020003" pitchFamily="50" charset="0"/>
                        </a:rPr>
                        <a:t>She picks</a:t>
                      </a:r>
                      <a:r>
                        <a:rPr lang="en-GB" baseline="0" dirty="0" smtClean="0">
                          <a:solidFill>
                            <a:srgbClr val="002060"/>
                          </a:solidFill>
                          <a:latin typeface="Letter-join 1" panose="02000505000000020003" pitchFamily="50" charset="0"/>
                        </a:rPr>
                        <a:t> some flowers and wandered off the track. The Big Bad Wolf spotted her and she told him where she was going. </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4186945359"/>
                  </a:ext>
                </a:extLst>
              </a:tr>
              <a:tr h="491535">
                <a:tc>
                  <a:txBody>
                    <a:bodyPr/>
                    <a:lstStyle/>
                    <a:p>
                      <a:r>
                        <a:rPr lang="en-GB" dirty="0" smtClean="0">
                          <a:solidFill>
                            <a:srgbClr val="002060"/>
                          </a:solidFill>
                          <a:latin typeface="Letter-join 1" panose="02000505000000020003" pitchFamily="50" charset="0"/>
                        </a:rPr>
                        <a:t>The hunter</a:t>
                      </a:r>
                      <a:r>
                        <a:rPr lang="en-GB" baseline="0" dirty="0" smtClean="0">
                          <a:solidFill>
                            <a:srgbClr val="002060"/>
                          </a:solidFill>
                          <a:latin typeface="Letter-join 1" panose="02000505000000020003" pitchFamily="50" charset="0"/>
                        </a:rPr>
                        <a:t> rescued Little Red Riding Hood and her Grandmother</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1808783045"/>
                  </a:ext>
                </a:extLst>
              </a:tr>
              <a:tr h="491535">
                <a:tc>
                  <a:txBody>
                    <a:bodyPr/>
                    <a:lstStyle/>
                    <a:p>
                      <a:r>
                        <a:rPr lang="en-GB" dirty="0" smtClean="0">
                          <a:solidFill>
                            <a:srgbClr val="002060"/>
                          </a:solidFill>
                          <a:latin typeface="Letter-join 1" panose="02000505000000020003" pitchFamily="50" charset="0"/>
                        </a:rPr>
                        <a:t>Little Red</a:t>
                      </a:r>
                      <a:r>
                        <a:rPr lang="en-GB" baseline="0" dirty="0" smtClean="0">
                          <a:solidFill>
                            <a:srgbClr val="002060"/>
                          </a:solidFill>
                          <a:latin typeface="Letter-join 1" panose="02000505000000020003" pitchFamily="50" charset="0"/>
                        </a:rPr>
                        <a:t> Riding Hood was lost and met the hunter. </a:t>
                      </a:r>
                      <a:endParaRPr lang="en-GB" dirty="0">
                        <a:solidFill>
                          <a:srgbClr val="002060"/>
                        </a:solidFill>
                        <a:latin typeface="Letter-join 1" panose="02000505000000020003" pitchFamily="50" charset="0"/>
                      </a:endParaRPr>
                    </a:p>
                  </a:txBody>
                  <a:tcPr>
                    <a:solidFill>
                      <a:schemeClr val="bg1">
                        <a:lumMod val="95000"/>
                      </a:schemeClr>
                    </a:solidFill>
                  </a:tcPr>
                </a:tc>
                <a:extLst>
                  <a:ext uri="{0D108BD9-81ED-4DB2-BD59-A6C34878D82A}">
                    <a16:rowId xmlns:a16="http://schemas.microsoft.com/office/drawing/2014/main" val="3925479092"/>
                  </a:ext>
                </a:extLst>
              </a:tr>
            </a:tbl>
          </a:graphicData>
        </a:graphic>
      </p:graphicFrame>
    </p:spTree>
    <p:extLst>
      <p:ext uri="{BB962C8B-B14F-4D97-AF65-F5344CB8AC3E}">
        <p14:creationId xmlns:p14="http://schemas.microsoft.com/office/powerpoint/2010/main" val="421456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www.w3.org/XML/1998/namespace"/>
    <ds:schemaRef ds:uri="http://schemas.microsoft.com/office/2006/documentManagement/types"/>
    <ds:schemaRef ds:uri="16c05727-aa75-4e4a-9b5f-8a80a1165891"/>
    <ds:schemaRef ds:uri="http://purl.org/dc/elements/1.1/"/>
    <ds:schemaRef ds:uri="http://purl.org/dc/terms/"/>
    <ds:schemaRef ds:uri="http://schemas.microsoft.com/office/2006/metadata/properties"/>
    <ds:schemaRef ds:uri="71af3243-3dd4-4a8d-8c0d-dd76da1f02a5"/>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984</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Franklin Gothic Book</vt:lpstr>
      <vt:lpstr>Letter-join 1</vt:lpstr>
      <vt:lpstr>Office Theme</vt:lpstr>
      <vt:lpstr>Home Learning Year 3</vt:lpstr>
      <vt:lpstr>Team HPS</vt:lpstr>
      <vt:lpstr>Suggested timetable (available on the website to download)</vt:lpstr>
      <vt:lpstr>8th June </vt:lpstr>
      <vt:lpstr>Monday- LC: To find equivalent fractions. Tuesday: LC: To find equivalent fractions (2) Wednesday LC: To find equivalent fractions (3) Thursday: LC: To compare fractions  Friday: LC: To consolidate my learning (Maths challenge) </vt:lpstr>
      <vt:lpstr>Multiplication table of the week</vt:lpstr>
      <vt:lpstr>8th June </vt:lpstr>
      <vt:lpstr>PowerPoint Presentation</vt:lpstr>
      <vt:lpstr>Tuesday 9th June </vt:lpstr>
      <vt:lpstr>Wednesday 8th June </vt:lpstr>
      <vt:lpstr>Thursday 9th June </vt:lpstr>
      <vt:lpstr>Friday 5th June </vt:lpstr>
      <vt:lpstr>Spellings list</vt:lpstr>
      <vt:lpstr>News </vt:lpstr>
      <vt:lpstr>News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2020-05-21T14:19:25Z</dcterms:created>
  <dcterms:modified xsi:type="dcterms:W3CDTF">2020-06-07T17:08:30Z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